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5" r:id="rId4"/>
    <p:sldId id="296" r:id="rId5"/>
    <p:sldId id="297" r:id="rId6"/>
    <p:sldId id="298" r:id="rId7"/>
    <p:sldId id="258" r:id="rId8"/>
    <p:sldId id="259" r:id="rId9"/>
    <p:sldId id="260" r:id="rId10"/>
    <p:sldId id="261" r:id="rId11"/>
    <p:sldId id="262" r:id="rId12"/>
    <p:sldId id="263" r:id="rId13"/>
    <p:sldId id="299" r:id="rId14"/>
    <p:sldId id="300" r:id="rId15"/>
    <p:sldId id="301"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Clear Sans" panose="020B0604020202020204" charset="0"/>
      <p:regular r:id="rId52"/>
    </p:embeddedFont>
    <p:embeddedFont>
      <p:font typeface="Clear Sans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svg"/><Relationship Id="rId3" Type="http://schemas.openxmlformats.org/officeDocument/2006/relationships/image" Target="../media/image21.svg"/><Relationship Id="rId7" Type="http://schemas.openxmlformats.org/officeDocument/2006/relationships/image" Target="../media/image31.svg"/><Relationship Id="rId12"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jwu9SX3YPSk?si=UAX9qPavPELcjB5j"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svg"/><Relationship Id="rId18" Type="http://schemas.openxmlformats.org/officeDocument/2006/relationships/image" Target="../media/image30.png"/><Relationship Id="rId3" Type="http://schemas.openxmlformats.org/officeDocument/2006/relationships/image" Target="../media/image45.svg"/><Relationship Id="rId7" Type="http://schemas.openxmlformats.org/officeDocument/2006/relationships/image" Target="../media/image58.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image" Target="../media/image44.png"/><Relationship Id="rId16" Type="http://schemas.openxmlformats.org/officeDocument/2006/relationships/image" Target="../media/image65.png"/><Relationship Id="rId20" Type="http://schemas.openxmlformats.org/officeDocument/2006/relationships/hyperlink" Target="https://drive.google.com/drive/folders/1b9_RPHWU5M7NBByP8GSV1hojnZ8M6icF" TargetMode="Externa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29.svg"/><Relationship Id="rId5" Type="http://schemas.openxmlformats.org/officeDocument/2006/relationships/image" Target="../media/image56.svg"/><Relationship Id="rId15" Type="http://schemas.openxmlformats.org/officeDocument/2006/relationships/image" Target="../media/image64.svg"/><Relationship Id="rId10" Type="http://schemas.openxmlformats.org/officeDocument/2006/relationships/image" Target="../media/image28.png"/><Relationship Id="rId19" Type="http://schemas.openxmlformats.org/officeDocument/2006/relationships/image" Target="../media/image31.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129092"/>
            <a:ext cx="8217084" cy="4217262"/>
            <a:chOff x="0" y="0"/>
            <a:chExt cx="10956112" cy="5623016"/>
          </a:xfrm>
        </p:grpSpPr>
        <p:sp>
          <p:nvSpPr>
            <p:cNvPr id="3" name="TextBox 3"/>
            <p:cNvSpPr txBox="1"/>
            <p:nvPr/>
          </p:nvSpPr>
          <p:spPr>
            <a:xfrm>
              <a:off x="0" y="1368999"/>
              <a:ext cx="10956112" cy="2820459"/>
            </a:xfrm>
            <a:prstGeom prst="rect">
              <a:avLst/>
            </a:prstGeom>
          </p:spPr>
          <p:txBody>
            <a:bodyPr lIns="0" tIns="0" rIns="0" bIns="0" rtlCol="0" anchor="t">
              <a:spAutoFit/>
            </a:bodyPr>
            <a:lstStyle/>
            <a:p>
              <a:pPr algn="l">
                <a:lnSpc>
                  <a:spcPts val="8000"/>
                </a:lnSpc>
              </a:pPr>
              <a:r>
                <a:rPr lang="en-US" sz="8000">
                  <a:solidFill>
                    <a:srgbClr val="F7B4A7"/>
                  </a:solidFill>
                  <a:latin typeface="Clear Sans Bold"/>
                </a:rPr>
                <a:t>Etmen Tabanlı Modelleme</a:t>
              </a:r>
            </a:p>
          </p:txBody>
        </p:sp>
        <p:sp>
          <p:nvSpPr>
            <p:cNvPr id="4" name="TextBox 4"/>
            <p:cNvSpPr txBox="1"/>
            <p:nvPr/>
          </p:nvSpPr>
          <p:spPr>
            <a:xfrm>
              <a:off x="0" y="-47625"/>
              <a:ext cx="10956112" cy="525145"/>
            </a:xfrm>
            <a:prstGeom prst="rect">
              <a:avLst/>
            </a:prstGeom>
          </p:spPr>
          <p:txBody>
            <a:bodyPr lIns="0" tIns="0" rIns="0" bIns="0" rtlCol="0" anchor="t">
              <a:spAutoFit/>
            </a:bodyPr>
            <a:lstStyle/>
            <a:p>
              <a:pPr algn="l">
                <a:lnSpc>
                  <a:spcPts val="3359"/>
                </a:lnSpc>
              </a:pPr>
              <a:r>
                <a:rPr lang="en-US" sz="2400">
                  <a:solidFill>
                    <a:srgbClr val="94DDDE"/>
                  </a:solidFill>
                  <a:latin typeface="Clear Sans"/>
                </a:rPr>
                <a:t>6. HAFTA 6. DERS</a:t>
              </a:r>
            </a:p>
          </p:txBody>
        </p:sp>
        <p:sp>
          <p:nvSpPr>
            <p:cNvPr id="5" name="TextBox 5"/>
            <p:cNvSpPr txBox="1"/>
            <p:nvPr/>
          </p:nvSpPr>
          <p:spPr>
            <a:xfrm>
              <a:off x="0" y="4871387"/>
              <a:ext cx="10956112" cy="751628"/>
            </a:xfrm>
            <a:prstGeom prst="rect">
              <a:avLst/>
            </a:prstGeom>
          </p:spPr>
          <p:txBody>
            <a:bodyPr lIns="0" tIns="0" rIns="0" bIns="0" rtlCol="0" anchor="t">
              <a:spAutoFit/>
            </a:bodyPr>
            <a:lstStyle/>
            <a:p>
              <a:pPr algn="l">
                <a:lnSpc>
                  <a:spcPts val="4759"/>
                </a:lnSpc>
              </a:pPr>
              <a:r>
                <a:rPr lang="en-US" sz="3399" dirty="0">
                  <a:solidFill>
                    <a:srgbClr val="94DDDE"/>
                  </a:solidFill>
                  <a:latin typeface="Clear Sans"/>
                </a:rPr>
                <a:t>2</a:t>
              </a:r>
              <a:r>
                <a:rPr lang="tr-TR" sz="3399" dirty="0">
                  <a:solidFill>
                    <a:srgbClr val="94DDDE"/>
                  </a:solidFill>
                  <a:latin typeface="Clear Sans"/>
                </a:rPr>
                <a:t>8</a:t>
              </a:r>
              <a:r>
                <a:rPr lang="en-US" sz="3399" dirty="0">
                  <a:solidFill>
                    <a:srgbClr val="94DDDE"/>
                  </a:solidFill>
                  <a:latin typeface="Clear Sans"/>
                </a:rPr>
                <a:t>.05.2024</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41563" y="2560846"/>
            <a:ext cx="12404873" cy="5165308"/>
          </a:xfrm>
          <a:custGeom>
            <a:avLst/>
            <a:gdLst/>
            <a:ahLst/>
            <a:cxnLst/>
            <a:rect l="l" t="t" r="r" b="b"/>
            <a:pathLst>
              <a:path w="12404873" h="5165308">
                <a:moveTo>
                  <a:pt x="0" y="0"/>
                </a:moveTo>
                <a:lnTo>
                  <a:pt x="12404874" y="0"/>
                </a:lnTo>
                <a:lnTo>
                  <a:pt x="12404874" y="5165308"/>
                </a:lnTo>
                <a:lnTo>
                  <a:pt x="0" y="5165308"/>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028700" y="2097241"/>
          <a:ext cx="16230600" cy="7688072"/>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7677150">
                <a:tc>
                  <a:txBody>
                    <a:bodyPr/>
                    <a:lstStyle/>
                    <a:p>
                      <a:pPr algn="l">
                        <a:lnSpc>
                          <a:spcPts val="3359"/>
                        </a:lnSpc>
                        <a:defRPr/>
                      </a:pPr>
                      <a:r>
                        <a:rPr lang="en-US" sz="2400">
                          <a:solidFill>
                            <a:srgbClr val="2B4B82"/>
                          </a:solidFill>
                          <a:latin typeface="Clear Sans"/>
                        </a:rPr>
                        <a:t>İlgili faktörleri / bileşenleri genel olarak şöyle ifade edebiliriz: </a:t>
                      </a:r>
                      <a:endParaRPr lang="en-US" sz="1100"/>
                    </a:p>
                    <a:p>
                      <a:pPr marL="518160" lvl="1" indent="-259080" algn="l">
                        <a:lnSpc>
                          <a:spcPts val="3359"/>
                        </a:lnSpc>
                        <a:buFont typeface="Arial"/>
                        <a:buChar char="•"/>
                      </a:pPr>
                      <a:r>
                        <a:rPr lang="en-US" sz="2400">
                          <a:solidFill>
                            <a:srgbClr val="2B4B82"/>
                          </a:solidFill>
                          <a:latin typeface="Clear Sans"/>
                        </a:rPr>
                        <a:t>Etmen Sayısı: Çözümde kullanılacak etmenlerin sayısı, tek bir etmenin mi yoksa çok sayıda etmenin mi (kolektif bir şekilde) çalışacağı belirlenmelidir. Bazı problemler tek bir etmen ile kolayca çözülebilirken, bazı problemler de çok sayıda etmenin hem çevreyle hem de birbirleriyle iletişim halinde olarak çalışmasını ve çözüme ulaşmasını gerekli kılmaktadır. </a:t>
                      </a:r>
                    </a:p>
                    <a:p>
                      <a:pPr marL="518160" lvl="1" indent="-259080" algn="l">
                        <a:lnSpc>
                          <a:spcPts val="3359"/>
                        </a:lnSpc>
                        <a:buFont typeface="Arial"/>
                        <a:buChar char="•"/>
                      </a:pPr>
                      <a:r>
                        <a:rPr lang="en-US" sz="2400">
                          <a:solidFill>
                            <a:srgbClr val="2B4B82"/>
                          </a:solidFill>
                          <a:latin typeface="Clear Sans"/>
                        </a:rPr>
                        <a:t>Etmen Nitelikleri: Çözümde yer alacak etmenlerin sahip olacakları muhtemel parametreler aynı zamanda etmen nitelikleri olarak bilinmektedir. Bu parametreler, etmenlerin eylemlerine, muhakemelerine ve çevreyle ya da diğer unsurlarla (örneğin diğer etmenler) etkileşimlerine yön verecek, düzenlenebilir değerler olmaktadır.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marL="518160" lvl="1" indent="-259080" algn="l">
                        <a:lnSpc>
                          <a:spcPts val="3359"/>
                        </a:lnSpc>
                        <a:buFont typeface="Arial"/>
                        <a:buChar char="•"/>
                        <a:defRPr/>
                      </a:pPr>
                      <a:r>
                        <a:rPr lang="en-US" sz="2400">
                          <a:solidFill>
                            <a:srgbClr val="2B4B82"/>
                          </a:solidFill>
                          <a:latin typeface="Clear Sans"/>
                        </a:rPr>
                        <a:t>Etmen Eylemleri: Etmen eylemleri, ilgili etmenlerin çevreyle etkileşimleri ve geçerli nitelik değerleri üzerinden karar süreçlerini işletmelerini ve hatta eylemde bulunmalarını içermektedir. Bu eylem yapıları aslında birer fonksiyon olarak tanımlanmaktadır.</a:t>
                      </a:r>
                      <a:endParaRPr lang="en-US" sz="1100"/>
                    </a:p>
                    <a:p>
                      <a:pPr marL="518160" lvl="1" indent="-259080" algn="l">
                        <a:lnSpc>
                          <a:spcPts val="3359"/>
                        </a:lnSpc>
                        <a:buFont typeface="Arial"/>
                        <a:buChar char="•"/>
                      </a:pPr>
                      <a:r>
                        <a:rPr lang="en-US" sz="2400">
                          <a:solidFill>
                            <a:srgbClr val="2B4B82"/>
                          </a:solidFill>
                          <a:latin typeface="Clear Sans"/>
                        </a:rPr>
                        <a:t>Çevre: Etmenlerin içerisinde bulundukları çevrenin, en iyi etmen etkileşimleri için sınırları ve karakteristik nitelikleri ile tanımlanmaları gerekmektedir. </a:t>
                      </a:r>
                    </a:p>
                    <a:p>
                      <a:pPr algn="l">
                        <a:lnSpc>
                          <a:spcPts val="3359"/>
                        </a:lnSpc>
                      </a:pPr>
                      <a:endParaRPr lang="en-US" sz="2400">
                        <a:solidFill>
                          <a:srgbClr val="2B4B82"/>
                        </a:solidFill>
                        <a:latin typeface="Clear Sans"/>
                      </a:endParaRP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028700" y="2097241"/>
          <a:ext cx="16230600" cy="6838950"/>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6838950">
                <a:tc>
                  <a:txBody>
                    <a:bodyPr/>
                    <a:lstStyle/>
                    <a:p>
                      <a:pPr algn="l">
                        <a:lnSpc>
                          <a:spcPts val="3359"/>
                        </a:lnSpc>
                        <a:defRPr/>
                      </a:pPr>
                      <a:r>
                        <a:rPr lang="en-US" sz="2400">
                          <a:solidFill>
                            <a:srgbClr val="2B4B82"/>
                          </a:solidFill>
                          <a:latin typeface="Clear Sans"/>
                        </a:rPr>
                        <a:t>İfade edilen unsurlar ile, etmenlerin içerisinde bulunacağı problemin de tanımlanması gerekmektedir. Problemle ilgili olarak şu tanım faktörleri önemlidir: </a:t>
                      </a:r>
                      <a:endParaRPr lang="en-US" sz="1100"/>
                    </a:p>
                    <a:p>
                      <a:pPr marL="518160" lvl="1" indent="-259080" algn="l">
                        <a:lnSpc>
                          <a:spcPts val="3359"/>
                        </a:lnSpc>
                        <a:buFont typeface="Arial"/>
                        <a:buChar char="•"/>
                      </a:pPr>
                      <a:r>
                        <a:rPr lang="en-US" sz="2400">
                          <a:solidFill>
                            <a:srgbClr val="2B4B82"/>
                          </a:solidFill>
                          <a:latin typeface="Clear Sans Bold"/>
                        </a:rPr>
                        <a:t>Problem Kısıtları:</a:t>
                      </a:r>
                      <a:r>
                        <a:rPr lang="en-US" sz="2400">
                          <a:solidFill>
                            <a:srgbClr val="2B4B82"/>
                          </a:solidFill>
                          <a:latin typeface="Clear Sans"/>
                        </a:rPr>
                        <a:t> Problem ile ilgili çözümü temsil eden parametrelerin hangi kısıtlar altında olacağı, etmen davranışları neticesindeki çıktıların da gidişatını belirlemektedir. </a:t>
                      </a:r>
                    </a:p>
                    <a:p>
                      <a:pPr marL="518160" lvl="1" indent="-259080" algn="l">
                        <a:lnSpc>
                          <a:spcPts val="3359"/>
                        </a:lnSpc>
                        <a:buFont typeface="Arial"/>
                        <a:buChar char="•"/>
                      </a:pPr>
                      <a:r>
                        <a:rPr lang="en-US" sz="2400">
                          <a:solidFill>
                            <a:srgbClr val="2B4B82"/>
                          </a:solidFill>
                          <a:latin typeface="Clear Sans Bold"/>
                        </a:rPr>
                        <a:t>Çevredeki Dinamik Unsurlar:</a:t>
                      </a:r>
                      <a:r>
                        <a:rPr lang="en-US" sz="2400">
                          <a:solidFill>
                            <a:srgbClr val="2B4B82"/>
                          </a:solidFill>
                          <a:latin typeface="Clear Sans"/>
                        </a:rPr>
                        <a:t> Etmenlerin eylemleri neticesinde durumları değişebilecek dinamik çevrenin söz konusu olacağı gibi, çevrede yer alacak ve etmenlerin gelecek davranışlarını şekillendirecek başka dinamik unsurlar da söz konusu olabilmektedir. Özellikle çok etmenli modellemelerde başka etmenler de dinamik unsurlar olarak kabul edilmektedir.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marL="518160" lvl="1" indent="-259080" algn="l">
                        <a:lnSpc>
                          <a:spcPts val="3359"/>
                        </a:lnSpc>
                        <a:buFont typeface="Arial"/>
                        <a:buChar char="•"/>
                        <a:defRPr/>
                      </a:pPr>
                      <a:r>
                        <a:rPr lang="en-US" sz="2400">
                          <a:solidFill>
                            <a:srgbClr val="2B4B82"/>
                          </a:solidFill>
                          <a:latin typeface="Clear Sans"/>
                        </a:rPr>
                        <a:t>Yine tek veya çok etmenli problem çözümlerinde çevreyle bağlantılı değişken parametreli unsurlar da problem çözümünü benzetim odaklı problemler için daha uyumlu hale getirebilmektedir. </a:t>
                      </a:r>
                      <a:endParaRPr lang="en-US" sz="1100"/>
                    </a:p>
                    <a:p>
                      <a:pPr marL="518160" lvl="1" indent="-259080" algn="l">
                        <a:lnSpc>
                          <a:spcPts val="3359"/>
                        </a:lnSpc>
                        <a:buFont typeface="Arial"/>
                        <a:buChar char="•"/>
                      </a:pPr>
                      <a:r>
                        <a:rPr lang="en-US" sz="2400">
                          <a:solidFill>
                            <a:srgbClr val="2B4B82"/>
                          </a:solidFill>
                          <a:latin typeface="Clear Sans Bold"/>
                        </a:rPr>
                        <a:t>Ödül / Ceza Fonksiyonları: </a:t>
                      </a:r>
                      <a:r>
                        <a:rPr lang="en-US" sz="2400">
                          <a:solidFill>
                            <a:srgbClr val="2B4B82"/>
                          </a:solidFill>
                          <a:latin typeface="Clear Sans"/>
                        </a:rPr>
                        <a:t>Etmenlerin eylemleri sonrasında gelecek kararlarını ve eylemlerini düzenleyecek birtakım çevresel ödüller veya cezalar dönüt olarak verilebilmektedir. Bu ödül ve cezalar çevredeki bazı unsurlarla etkileşimden doğabileceği gibi, etmenler için tanımlanan kurallarla ya da etmenin çevrede hareket halinde olduğu her aşamada uygulanabilmektedir.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Metin kutusu 6">
            <a:extLst>
              <a:ext uri="{FF2B5EF4-FFF2-40B4-BE49-F238E27FC236}">
                <a16:creationId xmlns:a16="http://schemas.microsoft.com/office/drawing/2014/main" id="{30E46C19-D4D5-4E11-9EDC-2D991A8F664C}"/>
              </a:ext>
            </a:extLst>
          </p:cNvPr>
          <p:cNvSpPr txBox="1"/>
          <p:nvPr/>
        </p:nvSpPr>
        <p:spPr>
          <a:xfrm>
            <a:off x="2667000" y="2933700"/>
            <a:ext cx="12496800" cy="5632311"/>
          </a:xfrm>
          <a:prstGeom prst="rect">
            <a:avLst/>
          </a:prstGeom>
          <a:noFill/>
        </p:spPr>
        <p:txBody>
          <a:bodyPr wrap="square" rtlCol="0">
            <a:spAutoFit/>
          </a:bodyPr>
          <a:lstStyle/>
          <a:p>
            <a:pPr algn="just"/>
            <a:r>
              <a:rPr lang="tr-TR" sz="4000" dirty="0"/>
              <a:t>‘Evlerdeki robot süpürgeler hareket ettikleri sürece odaların haritasını oluşturabilmekte, aksi halde engellerle oda / ev sınırlarının inşa edilmesini sağlamaktadır. Sınırlar, dinamik unsurlar ve ödül / ceza fonksiyonları sayesinde problem kısıtları olarak algılanmakta ve robot süpürgenin davranışları neticesinde hem temizlik / süpürme sağlanmakta, hem de harita oluşturularak gelecek eylemler için öğrenilmiş planlamalar yapılmaktadır. </a:t>
            </a:r>
            <a:endParaRPr lang="en-US" sz="4000" dirty="0">
              <a:solidFill>
                <a:srgbClr val="2B4B82"/>
              </a:solidFill>
              <a:latin typeface="Clear Sans"/>
            </a:endParaRPr>
          </a:p>
          <a:p>
            <a:endParaRPr lang="tr-TR" sz="4000" dirty="0"/>
          </a:p>
        </p:txBody>
      </p:sp>
    </p:spTree>
    <p:extLst>
      <p:ext uri="{BB962C8B-B14F-4D97-AF65-F5344CB8AC3E}">
        <p14:creationId xmlns:p14="http://schemas.microsoft.com/office/powerpoint/2010/main" val="69106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Metin kutusu 6">
            <a:extLst>
              <a:ext uri="{FF2B5EF4-FFF2-40B4-BE49-F238E27FC236}">
                <a16:creationId xmlns:a16="http://schemas.microsoft.com/office/drawing/2014/main" id="{30E46C19-D4D5-4E11-9EDC-2D991A8F664C}"/>
              </a:ext>
            </a:extLst>
          </p:cNvPr>
          <p:cNvSpPr txBox="1"/>
          <p:nvPr/>
        </p:nvSpPr>
        <p:spPr>
          <a:xfrm>
            <a:off x="3429000" y="2400300"/>
            <a:ext cx="12496800" cy="7078861"/>
          </a:xfrm>
          <a:prstGeom prst="rect">
            <a:avLst/>
          </a:prstGeom>
          <a:noFill/>
        </p:spPr>
        <p:txBody>
          <a:bodyPr wrap="square" rtlCol="0">
            <a:spAutoFit/>
          </a:bodyPr>
          <a:lstStyle/>
          <a:p>
            <a:pPr algn="l"/>
            <a:r>
              <a:rPr lang="tr-TR" sz="4000" b="1" i="0" dirty="0">
                <a:solidFill>
                  <a:srgbClr val="0D0D0D"/>
                </a:solidFill>
                <a:effectLst/>
                <a:latin typeface="ui-sans-serif"/>
              </a:rPr>
              <a:t>Örnek: Akıllı Termostat (Tek Etmenli)</a:t>
            </a:r>
          </a:p>
          <a:p>
            <a:pPr algn="l"/>
            <a:r>
              <a:rPr lang="tr-TR" sz="2500" b="0" i="0" dirty="0">
                <a:solidFill>
                  <a:srgbClr val="0D0D0D"/>
                </a:solidFill>
                <a:effectLst/>
                <a:latin typeface="ui-sans-serif"/>
              </a:rPr>
              <a:t>Evdeki ısıyı kontrol eden bir akıllı termostat, tek etmenli bir sistem olarak düşünülebilir.</a:t>
            </a:r>
          </a:p>
          <a:p>
            <a:pPr algn="l"/>
            <a:r>
              <a:rPr lang="tr-TR" sz="2800" b="1" i="0" dirty="0">
                <a:solidFill>
                  <a:srgbClr val="0D0D0D"/>
                </a:solidFill>
                <a:effectLst/>
                <a:latin typeface="ui-sans-serif"/>
              </a:rPr>
              <a:t>Etmen Sayısı</a:t>
            </a:r>
          </a:p>
          <a:p>
            <a:pPr algn="l">
              <a:buFont typeface="Arial" panose="020B0604020202020204" pitchFamily="34" charset="0"/>
              <a:buChar char="•"/>
            </a:pPr>
            <a:r>
              <a:rPr lang="tr-TR" sz="2800" b="1" i="0" dirty="0">
                <a:solidFill>
                  <a:srgbClr val="0D0D0D"/>
                </a:solidFill>
                <a:effectLst/>
                <a:latin typeface="ui-sans-serif"/>
              </a:rPr>
              <a:t>Tek Etmen:</a:t>
            </a:r>
            <a:r>
              <a:rPr lang="tr-TR" sz="2800" b="0" i="0" dirty="0">
                <a:solidFill>
                  <a:srgbClr val="0D0D0D"/>
                </a:solidFill>
                <a:effectLst/>
                <a:latin typeface="ui-sans-serif"/>
              </a:rPr>
              <a:t> Akıllı termostat.</a:t>
            </a:r>
          </a:p>
          <a:p>
            <a:pPr algn="l"/>
            <a:r>
              <a:rPr lang="tr-TR" sz="2800" b="1" i="0" dirty="0">
                <a:solidFill>
                  <a:srgbClr val="0D0D0D"/>
                </a:solidFill>
                <a:effectLst/>
                <a:latin typeface="ui-sans-serif"/>
              </a:rPr>
              <a:t>Etmen Nitelikleri</a:t>
            </a:r>
          </a:p>
          <a:p>
            <a:pPr algn="l">
              <a:buFont typeface="Arial" panose="020B0604020202020204" pitchFamily="34" charset="0"/>
              <a:buChar char="•"/>
            </a:pPr>
            <a:r>
              <a:rPr lang="tr-TR" sz="2800" b="1" i="0" dirty="0">
                <a:solidFill>
                  <a:srgbClr val="0D0D0D"/>
                </a:solidFill>
                <a:effectLst/>
                <a:latin typeface="ui-sans-serif"/>
              </a:rPr>
              <a:t>Sıcaklık </a:t>
            </a:r>
            <a:r>
              <a:rPr lang="tr-TR" sz="2800" b="1" i="0" dirty="0" err="1">
                <a:solidFill>
                  <a:srgbClr val="0D0D0D"/>
                </a:solidFill>
                <a:effectLst/>
                <a:latin typeface="ui-sans-serif"/>
              </a:rPr>
              <a:t>Sensörü</a:t>
            </a:r>
            <a:r>
              <a:rPr lang="tr-TR" sz="2800" b="1" i="0" dirty="0">
                <a:solidFill>
                  <a:srgbClr val="0D0D0D"/>
                </a:solidFill>
                <a:effectLst/>
                <a:latin typeface="ui-sans-serif"/>
              </a:rPr>
              <a:t>:</a:t>
            </a:r>
            <a:r>
              <a:rPr lang="tr-TR" sz="2800" b="0" i="0" dirty="0">
                <a:solidFill>
                  <a:srgbClr val="0D0D0D"/>
                </a:solidFill>
                <a:effectLst/>
                <a:latin typeface="ui-sans-serif"/>
              </a:rPr>
              <a:t> Evdeki mevcut sıcaklığı ölçer.</a:t>
            </a:r>
          </a:p>
          <a:p>
            <a:pPr algn="l">
              <a:buFont typeface="Arial" panose="020B0604020202020204" pitchFamily="34" charset="0"/>
              <a:buChar char="•"/>
            </a:pPr>
            <a:r>
              <a:rPr lang="tr-TR" sz="2800" b="1" i="0" dirty="0">
                <a:solidFill>
                  <a:srgbClr val="0D0D0D"/>
                </a:solidFill>
                <a:effectLst/>
                <a:latin typeface="ui-sans-serif"/>
              </a:rPr>
              <a:t>Hedef Sıcaklık:</a:t>
            </a:r>
            <a:r>
              <a:rPr lang="tr-TR" sz="2800" b="0" i="0" dirty="0">
                <a:solidFill>
                  <a:srgbClr val="0D0D0D"/>
                </a:solidFill>
                <a:effectLst/>
                <a:latin typeface="ui-sans-serif"/>
              </a:rPr>
              <a:t> Kullanıcının belirlediği ideal sıcaklık.</a:t>
            </a:r>
          </a:p>
          <a:p>
            <a:pPr algn="l">
              <a:buFont typeface="Arial" panose="020B0604020202020204" pitchFamily="34" charset="0"/>
              <a:buChar char="•"/>
            </a:pPr>
            <a:r>
              <a:rPr lang="tr-TR" sz="2800" b="1" i="0" dirty="0">
                <a:solidFill>
                  <a:srgbClr val="0D0D0D"/>
                </a:solidFill>
                <a:effectLst/>
                <a:latin typeface="ui-sans-serif"/>
              </a:rPr>
              <a:t>Isıtıcı ve Soğutucu Kontrolleri:</a:t>
            </a:r>
            <a:r>
              <a:rPr lang="tr-TR" sz="2800" b="0" i="0" dirty="0">
                <a:solidFill>
                  <a:srgbClr val="0D0D0D"/>
                </a:solidFill>
                <a:effectLst/>
                <a:latin typeface="ui-sans-serif"/>
              </a:rPr>
              <a:t> Evi ısıtan veya soğutan cihazları açıp kapatma yeteneği.</a:t>
            </a:r>
          </a:p>
          <a:p>
            <a:pPr algn="l"/>
            <a:r>
              <a:rPr lang="tr-TR" sz="2800" b="1" i="0" dirty="0">
                <a:solidFill>
                  <a:srgbClr val="0D0D0D"/>
                </a:solidFill>
                <a:effectLst/>
                <a:latin typeface="ui-sans-serif"/>
              </a:rPr>
              <a:t>Etmen Eylemleri</a:t>
            </a:r>
          </a:p>
          <a:p>
            <a:pPr algn="l">
              <a:buFont typeface="Arial" panose="020B0604020202020204" pitchFamily="34" charset="0"/>
              <a:buChar char="•"/>
            </a:pPr>
            <a:r>
              <a:rPr lang="tr-TR" sz="2800" b="1" i="0" dirty="0">
                <a:solidFill>
                  <a:srgbClr val="0D0D0D"/>
                </a:solidFill>
                <a:effectLst/>
                <a:latin typeface="ui-sans-serif"/>
              </a:rPr>
              <a:t>Sıcaklığı Ayarlama:</a:t>
            </a:r>
            <a:r>
              <a:rPr lang="tr-TR" sz="2800" b="0" i="0" dirty="0">
                <a:solidFill>
                  <a:srgbClr val="0D0D0D"/>
                </a:solidFill>
                <a:effectLst/>
                <a:latin typeface="ui-sans-serif"/>
              </a:rPr>
              <a:t> Termostat, sıcaklık </a:t>
            </a:r>
            <a:r>
              <a:rPr lang="tr-TR" sz="2800" b="0" i="0" dirty="0" err="1">
                <a:solidFill>
                  <a:srgbClr val="0D0D0D"/>
                </a:solidFill>
                <a:effectLst/>
                <a:latin typeface="ui-sans-serif"/>
              </a:rPr>
              <a:t>sensöründen</a:t>
            </a:r>
            <a:r>
              <a:rPr lang="tr-TR" sz="2800" b="0" i="0" dirty="0">
                <a:solidFill>
                  <a:srgbClr val="0D0D0D"/>
                </a:solidFill>
                <a:effectLst/>
                <a:latin typeface="ui-sans-serif"/>
              </a:rPr>
              <a:t> aldığı verileri kullanarak evin sıcaklığını kullanıcı tarafından belirlenen hedef sıcaklığa ayarlar. Eğer evin sıcaklığı hedef sıcaklıktan düşükse ısıtıcıyı, yüksekse soğutucuyu açar.</a:t>
            </a:r>
          </a:p>
          <a:p>
            <a:pPr algn="l"/>
            <a:r>
              <a:rPr lang="tr-TR" sz="2800" b="1" i="0" dirty="0">
                <a:solidFill>
                  <a:srgbClr val="0D0D0D"/>
                </a:solidFill>
                <a:effectLst/>
                <a:latin typeface="ui-sans-serif"/>
              </a:rPr>
              <a:t>Çevre</a:t>
            </a:r>
          </a:p>
          <a:p>
            <a:pPr algn="l">
              <a:buFont typeface="Arial" panose="020B0604020202020204" pitchFamily="34" charset="0"/>
              <a:buChar char="•"/>
            </a:pPr>
            <a:r>
              <a:rPr lang="tr-TR" sz="2800" b="1" i="0" dirty="0">
                <a:solidFill>
                  <a:srgbClr val="0D0D0D"/>
                </a:solidFill>
                <a:effectLst/>
                <a:latin typeface="ui-sans-serif"/>
              </a:rPr>
              <a:t>Ev:</a:t>
            </a:r>
            <a:r>
              <a:rPr lang="tr-TR" sz="2800" b="0" i="0" dirty="0">
                <a:solidFill>
                  <a:srgbClr val="0D0D0D"/>
                </a:solidFill>
                <a:effectLst/>
                <a:latin typeface="ui-sans-serif"/>
              </a:rPr>
              <a:t> Termostatın bulunduğu ve sıcaklığını kontrol ettiği ortam.</a:t>
            </a:r>
          </a:p>
          <a:p>
            <a:pPr algn="l"/>
            <a:endParaRPr lang="tr-TR" sz="2500" i="0" dirty="0">
              <a:solidFill>
                <a:srgbClr val="0D0D0D"/>
              </a:solidFill>
              <a:effectLst/>
              <a:latin typeface="ui-sans-serif"/>
            </a:endParaRPr>
          </a:p>
        </p:txBody>
      </p:sp>
    </p:spTree>
    <p:extLst>
      <p:ext uri="{BB962C8B-B14F-4D97-AF65-F5344CB8AC3E}">
        <p14:creationId xmlns:p14="http://schemas.microsoft.com/office/powerpoint/2010/main" val="124894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Metin kutusu 6">
            <a:extLst>
              <a:ext uri="{FF2B5EF4-FFF2-40B4-BE49-F238E27FC236}">
                <a16:creationId xmlns:a16="http://schemas.microsoft.com/office/drawing/2014/main" id="{30E46C19-D4D5-4E11-9EDC-2D991A8F664C}"/>
              </a:ext>
            </a:extLst>
          </p:cNvPr>
          <p:cNvSpPr txBox="1"/>
          <p:nvPr/>
        </p:nvSpPr>
        <p:spPr>
          <a:xfrm>
            <a:off x="2133600" y="1832379"/>
            <a:ext cx="13579741" cy="8605910"/>
          </a:xfrm>
          <a:prstGeom prst="rect">
            <a:avLst/>
          </a:prstGeom>
          <a:noFill/>
        </p:spPr>
        <p:txBody>
          <a:bodyPr wrap="square" rtlCol="0">
            <a:spAutoFit/>
          </a:bodyPr>
          <a:lstStyle/>
          <a:p>
            <a:pPr algn="l"/>
            <a:r>
              <a:rPr lang="tr-TR" sz="2500" b="1" i="0" dirty="0">
                <a:solidFill>
                  <a:srgbClr val="0D0D0D"/>
                </a:solidFill>
                <a:effectLst/>
                <a:latin typeface="ui-sans-serif"/>
              </a:rPr>
              <a:t>Nasıl Çalışır?</a:t>
            </a:r>
          </a:p>
          <a:p>
            <a:pPr algn="l">
              <a:buFont typeface="+mj-lt"/>
              <a:buAutoNum type="arabicPeriod"/>
            </a:pPr>
            <a:r>
              <a:rPr lang="tr-TR" sz="2500" b="1" i="0" dirty="0">
                <a:solidFill>
                  <a:srgbClr val="0D0D0D"/>
                </a:solidFill>
                <a:effectLst/>
                <a:latin typeface="ui-sans-serif"/>
              </a:rPr>
              <a:t>Sıcaklık Ölçümü:</a:t>
            </a:r>
            <a:r>
              <a:rPr lang="tr-TR" sz="2500" b="0" i="0" dirty="0">
                <a:solidFill>
                  <a:srgbClr val="0D0D0D"/>
                </a:solidFill>
                <a:effectLst/>
                <a:latin typeface="ui-sans-serif"/>
              </a:rPr>
              <a:t> Termostat sürekli olarak evin mevcut sıcaklığını ölçer.</a:t>
            </a:r>
          </a:p>
          <a:p>
            <a:pPr algn="l">
              <a:buFont typeface="+mj-lt"/>
              <a:buAutoNum type="arabicPeriod"/>
            </a:pPr>
            <a:r>
              <a:rPr lang="tr-TR" sz="2500" b="1" i="0" dirty="0">
                <a:solidFill>
                  <a:srgbClr val="0D0D0D"/>
                </a:solidFill>
                <a:effectLst/>
                <a:latin typeface="ui-sans-serif"/>
              </a:rPr>
              <a:t>Karşılaştırma:</a:t>
            </a:r>
            <a:r>
              <a:rPr lang="tr-TR" sz="2500" b="0" i="0" dirty="0">
                <a:solidFill>
                  <a:srgbClr val="0D0D0D"/>
                </a:solidFill>
                <a:effectLst/>
                <a:latin typeface="ui-sans-serif"/>
              </a:rPr>
              <a:t> Mevcut sıcaklığı, kullanıcı tarafından ayarlanan hedef sıcaklık ile karşılaştırır.</a:t>
            </a:r>
          </a:p>
          <a:p>
            <a:pPr algn="l">
              <a:buFont typeface="+mj-lt"/>
              <a:buAutoNum type="arabicPeriod"/>
            </a:pPr>
            <a:r>
              <a:rPr lang="tr-TR" sz="2500" b="1" i="0" dirty="0">
                <a:solidFill>
                  <a:srgbClr val="0D0D0D"/>
                </a:solidFill>
                <a:effectLst/>
                <a:latin typeface="ui-sans-serif"/>
              </a:rPr>
              <a:t>Eylem:</a:t>
            </a:r>
            <a:endParaRPr lang="tr-TR" sz="2500" b="0" i="0" dirty="0">
              <a:solidFill>
                <a:srgbClr val="0D0D0D"/>
              </a:solidFill>
              <a:effectLst/>
              <a:latin typeface="ui-sans-serif"/>
            </a:endParaRPr>
          </a:p>
          <a:p>
            <a:pPr marL="742950" lvl="1" indent="-285750" algn="l">
              <a:buFont typeface="+mj-lt"/>
              <a:buAutoNum type="arabicPeriod"/>
            </a:pPr>
            <a:r>
              <a:rPr lang="tr-TR" sz="2500" b="0" i="0" dirty="0">
                <a:solidFill>
                  <a:srgbClr val="0D0D0D"/>
                </a:solidFill>
                <a:effectLst/>
                <a:latin typeface="ui-sans-serif"/>
              </a:rPr>
              <a:t>Eğer mevcut sıcaklık hedef sıcaklıktan düşükse, ısıtıcıyı açar.</a:t>
            </a:r>
          </a:p>
          <a:p>
            <a:pPr marL="742950" lvl="1" indent="-285750" algn="l">
              <a:buFont typeface="+mj-lt"/>
              <a:buAutoNum type="arabicPeriod"/>
            </a:pPr>
            <a:r>
              <a:rPr lang="tr-TR" sz="2500" b="0" i="0" dirty="0">
                <a:solidFill>
                  <a:srgbClr val="0D0D0D"/>
                </a:solidFill>
                <a:effectLst/>
                <a:latin typeface="ui-sans-serif"/>
              </a:rPr>
              <a:t>Eğer mevcut sıcaklık hedef sıcaklıktan yüksekse, soğutucuyu açar.</a:t>
            </a:r>
          </a:p>
          <a:p>
            <a:pPr marL="742950" lvl="1" indent="-285750" algn="l">
              <a:buFont typeface="+mj-lt"/>
              <a:buAutoNum type="arabicPeriod"/>
            </a:pPr>
            <a:r>
              <a:rPr lang="tr-TR" sz="2500" b="0" i="0" dirty="0">
                <a:solidFill>
                  <a:srgbClr val="0D0D0D"/>
                </a:solidFill>
                <a:effectLst/>
                <a:latin typeface="ui-sans-serif"/>
              </a:rPr>
              <a:t>Eğer mevcut sıcaklık hedef sıcaklığa eşitse, herhangi bir eylemde bulunmaz ve sistemi olduğu gibi bırakır.</a:t>
            </a:r>
            <a:endParaRPr lang="tr-TR" sz="2500" dirty="0">
              <a:solidFill>
                <a:srgbClr val="0D0D0D"/>
              </a:solidFill>
              <a:latin typeface="ui-sans-serif"/>
            </a:endParaRPr>
          </a:p>
          <a:p>
            <a:pPr algn="l"/>
            <a:r>
              <a:rPr lang="tr-TR" sz="2800" b="0" i="0" dirty="0">
                <a:solidFill>
                  <a:srgbClr val="0D0D0D"/>
                </a:solidFill>
                <a:effectLst/>
                <a:latin typeface="ui-sans-serif"/>
              </a:rPr>
              <a:t>Örneğin:</a:t>
            </a:r>
          </a:p>
          <a:p>
            <a:pPr algn="l">
              <a:buFont typeface="Arial" panose="020B0604020202020204" pitchFamily="34" charset="0"/>
              <a:buChar char="•"/>
            </a:pPr>
            <a:r>
              <a:rPr lang="tr-TR" sz="2800" b="1" i="0" dirty="0">
                <a:solidFill>
                  <a:srgbClr val="0D0D0D"/>
                </a:solidFill>
                <a:effectLst/>
                <a:latin typeface="ui-sans-serif"/>
              </a:rPr>
              <a:t>Sabah:</a:t>
            </a:r>
            <a:r>
              <a:rPr lang="tr-TR" sz="2800" b="0" i="0" dirty="0">
                <a:solidFill>
                  <a:srgbClr val="0D0D0D"/>
                </a:solidFill>
                <a:effectLst/>
                <a:latin typeface="ui-sans-serif"/>
              </a:rPr>
              <a:t> Hava soğuk ve evin içi 18°C. Kullanıcı termostatı 22°C'ye ayarlamış. Termostat ısıtıcıyı açar ve evin sıcaklığını 22°C'ye çıkarır.</a:t>
            </a:r>
          </a:p>
          <a:p>
            <a:pPr algn="l">
              <a:buFont typeface="Arial" panose="020B0604020202020204" pitchFamily="34" charset="0"/>
              <a:buChar char="•"/>
            </a:pPr>
            <a:r>
              <a:rPr lang="tr-TR" sz="2800" b="1" i="0" dirty="0">
                <a:solidFill>
                  <a:srgbClr val="0D0D0D"/>
                </a:solidFill>
                <a:effectLst/>
                <a:latin typeface="ui-sans-serif"/>
              </a:rPr>
              <a:t>Öğleden Sonra:</a:t>
            </a:r>
            <a:r>
              <a:rPr lang="tr-TR" sz="2800" b="0" i="0" dirty="0">
                <a:solidFill>
                  <a:srgbClr val="0D0D0D"/>
                </a:solidFill>
                <a:effectLst/>
                <a:latin typeface="ui-sans-serif"/>
              </a:rPr>
              <a:t> Güneş açtı ve evin içi 25°C'ye çıktı. Termostat bu sefer soğutucuyu açar ve evin sıcaklığını 22°C'ye düşürür.</a:t>
            </a:r>
          </a:p>
          <a:p>
            <a:pPr algn="l"/>
            <a:r>
              <a:rPr lang="tr-TR" sz="2800" b="1" i="0" dirty="0">
                <a:solidFill>
                  <a:srgbClr val="0D0D0D"/>
                </a:solidFill>
                <a:effectLst/>
                <a:latin typeface="ui-sans-serif"/>
              </a:rPr>
              <a:t>Sonuç</a:t>
            </a:r>
          </a:p>
          <a:p>
            <a:pPr algn="l"/>
            <a:r>
              <a:rPr lang="tr-TR" sz="2800" b="0" i="0" dirty="0">
                <a:solidFill>
                  <a:srgbClr val="0D0D0D"/>
                </a:solidFill>
                <a:effectLst/>
                <a:latin typeface="ui-sans-serif"/>
              </a:rPr>
              <a:t>Bu örnekle, tek etmenli bir sistemin nasıl çalıştığını basit bir şekilde anlatmış olduk. Akıllı termostat, tek başına evi ideal sıcaklıkta tutmak için gerekli ölçümleri yapar ve eylemleri gerçekleştirir. Tek bir etmen (akıllı termostat) hem çevresiyle (evin içindeki sıcaklık) hem de sahip olduğu niteliklerle (sıcaklık </a:t>
            </a:r>
            <a:r>
              <a:rPr lang="tr-TR" sz="2800" b="0" i="0" dirty="0" err="1">
                <a:solidFill>
                  <a:srgbClr val="0D0D0D"/>
                </a:solidFill>
                <a:effectLst/>
                <a:latin typeface="ui-sans-serif"/>
              </a:rPr>
              <a:t>sensörü</a:t>
            </a:r>
            <a:r>
              <a:rPr lang="tr-TR" sz="2800" b="0" i="0" dirty="0">
                <a:solidFill>
                  <a:srgbClr val="0D0D0D"/>
                </a:solidFill>
                <a:effectLst/>
                <a:latin typeface="ui-sans-serif"/>
              </a:rPr>
              <a:t>, hedef sıcaklık, ısıtıcı ve soğutucu kontrolleri) etkileşimde bulunarak görevini yerine getirir.</a:t>
            </a:r>
          </a:p>
          <a:p>
            <a:pPr lvl="1" algn="l"/>
            <a:endParaRPr lang="tr-TR" sz="2500" b="0" i="0" dirty="0">
              <a:solidFill>
                <a:srgbClr val="0D0D0D"/>
              </a:solidFill>
              <a:effectLst/>
              <a:latin typeface="ui-sans-serif"/>
            </a:endParaRPr>
          </a:p>
        </p:txBody>
      </p:sp>
    </p:spTree>
    <p:extLst>
      <p:ext uri="{BB962C8B-B14F-4D97-AF65-F5344CB8AC3E}">
        <p14:creationId xmlns:p14="http://schemas.microsoft.com/office/powerpoint/2010/main" val="372235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41563" y="2957395"/>
            <a:ext cx="12404873" cy="4372209"/>
          </a:xfrm>
          <a:custGeom>
            <a:avLst/>
            <a:gdLst/>
            <a:ahLst/>
            <a:cxnLst/>
            <a:rect l="l" t="t" r="r" b="b"/>
            <a:pathLst>
              <a:path w="12404873" h="4372209">
                <a:moveTo>
                  <a:pt x="0" y="0"/>
                </a:moveTo>
                <a:lnTo>
                  <a:pt x="12404874" y="0"/>
                </a:lnTo>
                <a:lnTo>
                  <a:pt x="12404874" y="4372210"/>
                </a:lnTo>
                <a:lnTo>
                  <a:pt x="0" y="437221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68594"/>
            <a:ext cx="16230600" cy="7665381"/>
            <a:chOff x="0" y="0"/>
            <a:chExt cx="21640800" cy="10220508"/>
          </a:xfrm>
        </p:grpSpPr>
        <p:sp>
          <p:nvSpPr>
            <p:cNvPr id="3" name="TextBox 3"/>
            <p:cNvSpPr txBox="1"/>
            <p:nvPr/>
          </p:nvSpPr>
          <p:spPr>
            <a:xfrm>
              <a:off x="0" y="85725"/>
              <a:ext cx="21640800" cy="12071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Q-Öğrenme ile Öğrenen Etmen Modelleme </a:t>
              </a:r>
            </a:p>
          </p:txBody>
        </p:sp>
        <p:sp>
          <p:nvSpPr>
            <p:cNvPr id="4" name="TextBox 4"/>
            <p:cNvSpPr txBox="1"/>
            <p:nvPr/>
          </p:nvSpPr>
          <p:spPr>
            <a:xfrm>
              <a:off x="0" y="2031971"/>
              <a:ext cx="20733989" cy="8188537"/>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Etmen tabanlı çözümlerde yapay zekânın makine öğrenmesi alanında kullanılan öğrenme yöntemi </a:t>
              </a:r>
              <a:r>
                <a:rPr lang="en-US" sz="2900">
                  <a:solidFill>
                    <a:srgbClr val="2B4B82"/>
                  </a:solidFill>
                  <a:latin typeface="Clear Sans Bold"/>
                </a:rPr>
                <a:t>takviyeli öğrenme (reinforcement learning) </a:t>
              </a:r>
              <a:r>
                <a:rPr lang="en-US" sz="2900">
                  <a:solidFill>
                    <a:srgbClr val="2B4B82"/>
                  </a:solidFill>
                  <a:latin typeface="Clear Sans"/>
                </a:rPr>
                <a:t>olarak bilinmektedir. Takviyeli öğrenme gerçek hayattaki </a:t>
              </a:r>
              <a:r>
                <a:rPr lang="en-US" sz="2900">
                  <a:solidFill>
                    <a:srgbClr val="2B4B82"/>
                  </a:solidFill>
                  <a:latin typeface="Clear Sans Bold"/>
                </a:rPr>
                <a:t>yaşayarak öğrenme</a:t>
              </a:r>
              <a:r>
                <a:rPr lang="en-US" sz="2900">
                  <a:solidFill>
                    <a:srgbClr val="2B4B82"/>
                  </a:solidFill>
                  <a:latin typeface="Clear Sans"/>
                </a:rPr>
                <a:t> gibidir. Bu öğrenmede genel olarak şu hususlar söz konusudur: </a:t>
              </a:r>
            </a:p>
            <a:p>
              <a:pPr marL="626111" lvl="1" indent="-313055" algn="l">
                <a:lnSpc>
                  <a:spcPts val="4060"/>
                </a:lnSpc>
                <a:buFont typeface="Arial"/>
                <a:buChar char="•"/>
              </a:pPr>
              <a:r>
                <a:rPr lang="en-US" sz="2900">
                  <a:solidFill>
                    <a:srgbClr val="2B4B82"/>
                  </a:solidFill>
                  <a:latin typeface="Clear Sans"/>
                </a:rPr>
                <a:t>Öğrenmede ödül / ceza mantığı vardır. </a:t>
              </a:r>
            </a:p>
            <a:p>
              <a:pPr marL="626111" lvl="1" indent="-313055" algn="l">
                <a:lnSpc>
                  <a:spcPts val="4060"/>
                </a:lnSpc>
                <a:buFont typeface="Arial"/>
                <a:buChar char="•"/>
              </a:pPr>
              <a:r>
                <a:rPr lang="en-US" sz="2900">
                  <a:solidFill>
                    <a:srgbClr val="2B4B82"/>
                  </a:solidFill>
                  <a:latin typeface="Clear Sans"/>
                </a:rPr>
                <a:t>Ödül olarak algılanacak değerler daha yüksekken, ceza olarak algılanan değerler düşük değerler olarak tasarlanır. </a:t>
              </a:r>
            </a:p>
            <a:p>
              <a:pPr marL="626111" lvl="1" indent="-313055" algn="l">
                <a:lnSpc>
                  <a:spcPts val="4060"/>
                </a:lnSpc>
                <a:buFont typeface="Arial"/>
                <a:buChar char="•"/>
              </a:pPr>
              <a:r>
                <a:rPr lang="en-US" sz="2900">
                  <a:solidFill>
                    <a:srgbClr val="2B4B82"/>
                  </a:solidFill>
                  <a:latin typeface="Clear Sans"/>
                </a:rPr>
                <a:t>Takviyeli öğrenme yapan unsurun ödül / ceza değerini belirleyen belli eylemler vardır (duvara çarparsan eksi 1 puan, çarpmazsan -yoluna devam edersen- her zaman artı 1 puan gibi). </a:t>
              </a:r>
            </a:p>
            <a:p>
              <a:pPr marL="626111" lvl="1" indent="-313055" algn="l">
                <a:lnSpc>
                  <a:spcPts val="4060"/>
                </a:lnSpc>
                <a:buFont typeface="Arial"/>
                <a:buChar char="•"/>
              </a:pPr>
              <a:r>
                <a:rPr lang="en-US" sz="2900">
                  <a:solidFill>
                    <a:srgbClr val="2B4B82"/>
                  </a:solidFill>
                  <a:latin typeface="Clear Sans"/>
                </a:rPr>
                <a:t>Takviyeli öğrenme yapacak unsur içerisinde bulunduğu ortam / problem için rastgele eylemlerde bulunur ve çok sayıda eylemlerle en iyi tecrübenin kazanılması sağlanır.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82944"/>
            <a:ext cx="16230600" cy="6636681"/>
            <a:chOff x="0" y="0"/>
            <a:chExt cx="21640800" cy="8848908"/>
          </a:xfrm>
        </p:grpSpPr>
        <p:sp>
          <p:nvSpPr>
            <p:cNvPr id="3" name="TextBox 3"/>
            <p:cNvSpPr txBox="1"/>
            <p:nvPr/>
          </p:nvSpPr>
          <p:spPr>
            <a:xfrm>
              <a:off x="0" y="85725"/>
              <a:ext cx="21640800" cy="12071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Q-Öğrenme ile Öğrenen Etmen Modelleme </a:t>
              </a:r>
            </a:p>
          </p:txBody>
        </p:sp>
        <p:sp>
          <p:nvSpPr>
            <p:cNvPr id="4" name="TextBox 4"/>
            <p:cNvSpPr txBox="1"/>
            <p:nvPr/>
          </p:nvSpPr>
          <p:spPr>
            <a:xfrm>
              <a:off x="0" y="2031971"/>
              <a:ext cx="20733989" cy="6816937"/>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Etmen tabanlı çözümlerde takviyeli öğrenme için kullanılan temel tekniklerden biri de Q-Öğrenme (Q-Learning) olarak bilinmektedir. Q-Öğrenme’de daha önceden tasarlanmış ödül / ceza puanlarının yer aldığı bir tablo kullanılmak suretiyle, başlangıçta içi boş olan yeni bir eylem tablosunun en uygun değerlerle doldurulması sağlanır. Şekil 6.2a’da gösterildiği gibi; başlangıç noktası (start) ve bitiş noktası (goal) gösterilen bir problemde, engellerin olduğu her kareye negatif, engelsiz karelere ise pozitif puan verdiği düşünülürse; Q-Öğrenme ile gerçekleştirilen işlem sonucunda, etmenin Şekil 6.2b’de görüldüğü gibi kendisini amaca götüren en uygun yolu bulması sağlanmaktadır. Bu örnekte soldaki görüntü önceden tasarlanmış ödül / ceza tablosuyken, sağdaki görüntü başlangıçta içi boş olan ama daha sonra en uygun yoldaki değerlerin diğer karelere göre daha yüksek olduğu eylem tablosudur. </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856546" y="2226739"/>
            <a:ext cx="12574908" cy="5833521"/>
          </a:xfrm>
          <a:custGeom>
            <a:avLst/>
            <a:gdLst/>
            <a:ahLst/>
            <a:cxnLst/>
            <a:rect l="l" t="t" r="r" b="b"/>
            <a:pathLst>
              <a:path w="12574908" h="5833521">
                <a:moveTo>
                  <a:pt x="0" y="0"/>
                </a:moveTo>
                <a:lnTo>
                  <a:pt x="12574908" y="0"/>
                </a:lnTo>
                <a:lnTo>
                  <a:pt x="12574908" y="5833522"/>
                </a:lnTo>
                <a:lnTo>
                  <a:pt x="0" y="5833522"/>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35219"/>
            <a:ext cx="9768230" cy="8332131"/>
            <a:chOff x="0" y="0"/>
            <a:chExt cx="13024306" cy="11109508"/>
          </a:xfrm>
        </p:grpSpPr>
        <p:sp>
          <p:nvSpPr>
            <p:cNvPr id="4" name="TextBox 4"/>
            <p:cNvSpPr txBox="1"/>
            <p:nvPr/>
          </p:nvSpPr>
          <p:spPr>
            <a:xfrm>
              <a:off x="0" y="85725"/>
              <a:ext cx="13024306" cy="34677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Etmen Tabanlı Yapay Zekâ Modelleme Temelleri </a:t>
              </a:r>
            </a:p>
          </p:txBody>
        </p:sp>
        <p:sp>
          <p:nvSpPr>
            <p:cNvPr id="5" name="TextBox 5"/>
            <p:cNvSpPr txBox="1"/>
            <p:nvPr/>
          </p:nvSpPr>
          <p:spPr>
            <a:xfrm>
              <a:off x="0" y="4292571"/>
              <a:ext cx="12478551" cy="6816937"/>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Yapay Zekâ kapsamında çevresel faktörlerle etkileşim gerektiren problem çözümlemeleri için tasarlanmış çeşitli yaklaşımlar bulunmaktadır. Bu yaklaşımların özünde şu ana dek değinilen farklı Yapay Zekâ algoritmalarının etkileşimsel fonksiyonları içerecek şekilde tasarlanması yer almaktadır. Buna göre, çevreyle etkileşen Yapay Zekâ unsurları kısaca etmen ya da İngilizce karşılığından esinlenerek ajan (agent) olarak adlandırılmaktadır. Şekil 6.1’de tipik bir etmen modeli gösterilmiştir.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92994"/>
            <a:ext cx="16230600" cy="4610741"/>
            <a:chOff x="0" y="85725"/>
            <a:chExt cx="21640800" cy="6147654"/>
          </a:xfrm>
        </p:grpSpPr>
        <p:sp>
          <p:nvSpPr>
            <p:cNvPr id="3" name="TextBox 3"/>
            <p:cNvSpPr txBox="1"/>
            <p:nvPr/>
          </p:nvSpPr>
          <p:spPr>
            <a:xfrm>
              <a:off x="0" y="85725"/>
              <a:ext cx="21640800" cy="12071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Q-Öğrenme ile Öğrenen Etmen Modelleme </a:t>
              </a:r>
            </a:p>
          </p:txBody>
        </p:sp>
        <p:sp>
          <p:nvSpPr>
            <p:cNvPr id="4" name="TextBox 4"/>
            <p:cNvSpPr txBox="1"/>
            <p:nvPr/>
          </p:nvSpPr>
          <p:spPr>
            <a:xfrm>
              <a:off x="0" y="1380340"/>
              <a:ext cx="20733989" cy="4853039"/>
            </a:xfrm>
            <a:prstGeom prst="rect">
              <a:avLst/>
            </a:prstGeom>
          </p:spPr>
          <p:txBody>
            <a:bodyPr lIns="0" tIns="0" rIns="0" bIns="0" rtlCol="0" anchor="t">
              <a:spAutoFit/>
            </a:bodyPr>
            <a:lstStyle/>
            <a:p>
              <a:pPr algn="just">
                <a:lnSpc>
                  <a:spcPts val="4060"/>
                </a:lnSpc>
              </a:pPr>
              <a:r>
                <a:rPr lang="en-US" sz="2900" dirty="0">
                  <a:solidFill>
                    <a:srgbClr val="2B4B82"/>
                  </a:solidFill>
                  <a:latin typeface="Clear Sans"/>
                </a:rPr>
                <a:t>Q-</a:t>
              </a:r>
              <a:r>
                <a:rPr lang="en-US" sz="2900" dirty="0" err="1">
                  <a:solidFill>
                    <a:srgbClr val="2B4B82"/>
                  </a:solidFill>
                  <a:latin typeface="Clear Sans"/>
                </a:rPr>
                <a:t>Öğrenme’de</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her </a:t>
              </a:r>
              <a:r>
                <a:rPr lang="en-US" sz="2900" dirty="0" err="1">
                  <a:solidFill>
                    <a:srgbClr val="2B4B82"/>
                  </a:solidFill>
                  <a:latin typeface="Clear Sans"/>
                </a:rPr>
                <a:t>seferinde</a:t>
              </a:r>
              <a:r>
                <a:rPr lang="en-US" sz="2900" dirty="0">
                  <a:solidFill>
                    <a:srgbClr val="2B4B82"/>
                  </a:solidFill>
                  <a:latin typeface="Clear Sans"/>
                </a:rPr>
                <a:t> </a:t>
              </a:r>
              <a:r>
                <a:rPr lang="en-US" sz="2900" dirty="0" err="1">
                  <a:solidFill>
                    <a:srgbClr val="2B4B82"/>
                  </a:solidFill>
                  <a:latin typeface="Clear Sans"/>
                </a:rPr>
                <a:t>rastgele</a:t>
              </a:r>
              <a:r>
                <a:rPr lang="en-US" sz="2900" dirty="0">
                  <a:solidFill>
                    <a:srgbClr val="2B4B82"/>
                  </a:solidFill>
                  <a:latin typeface="Clear Sans"/>
                </a:rPr>
                <a:t> </a:t>
              </a:r>
              <a:r>
                <a:rPr lang="en-US" sz="2900" dirty="0" err="1">
                  <a:solidFill>
                    <a:srgbClr val="2B4B82"/>
                  </a:solidFill>
                  <a:latin typeface="Clear Sans"/>
                </a:rPr>
                <a:t>adımları</a:t>
              </a:r>
              <a:r>
                <a:rPr lang="en-US" sz="2900" dirty="0">
                  <a:solidFill>
                    <a:srgbClr val="2B4B82"/>
                  </a:solidFill>
                  <a:latin typeface="Clear Sans"/>
                </a:rPr>
                <a:t> </a:t>
              </a:r>
              <a:r>
                <a:rPr lang="en-US" sz="2900" dirty="0" err="1">
                  <a:solidFill>
                    <a:srgbClr val="2B4B82"/>
                  </a:solidFill>
                  <a:latin typeface="Clear Sans"/>
                </a:rPr>
                <a:t>denemekte</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paragrafı</a:t>
              </a:r>
              <a:r>
                <a:rPr lang="en-US" sz="2900" dirty="0">
                  <a:solidFill>
                    <a:srgbClr val="2B4B82"/>
                  </a:solidFill>
                  <a:latin typeface="Clear Sans"/>
                </a:rPr>
                <a:t> </a:t>
              </a:r>
              <a:r>
                <a:rPr lang="en-US" sz="2900" dirty="0" err="1">
                  <a:solidFill>
                    <a:srgbClr val="2B4B82"/>
                  </a:solidFill>
                  <a:latin typeface="Clear Sans"/>
                </a:rPr>
                <a:t>takiben</a:t>
              </a:r>
              <a:r>
                <a:rPr lang="en-US" sz="2900" dirty="0">
                  <a:solidFill>
                    <a:srgbClr val="2B4B82"/>
                  </a:solidFill>
                  <a:latin typeface="Clear Sans"/>
                </a:rPr>
                <a:t> </a:t>
              </a:r>
              <a:r>
                <a:rPr lang="en-US" sz="2900" dirty="0" err="1">
                  <a:solidFill>
                    <a:srgbClr val="2B4B82"/>
                  </a:solidFill>
                  <a:latin typeface="Clear Sans"/>
                </a:rPr>
                <a:t>verilen</a:t>
              </a:r>
              <a:r>
                <a:rPr lang="en-US" sz="2900" dirty="0">
                  <a:solidFill>
                    <a:srgbClr val="2B4B82"/>
                  </a:solidFill>
                  <a:latin typeface="Clear Sans"/>
                </a:rPr>
                <a:t> </a:t>
              </a:r>
              <a:r>
                <a:rPr lang="en-US" sz="2900" dirty="0" err="1">
                  <a:solidFill>
                    <a:srgbClr val="2B4B82"/>
                  </a:solidFill>
                  <a:latin typeface="Clear Sans"/>
                </a:rPr>
                <a:t>formül</a:t>
              </a:r>
              <a:r>
                <a:rPr lang="en-US" sz="2900" dirty="0">
                  <a:solidFill>
                    <a:srgbClr val="2B4B82"/>
                  </a:solidFill>
                  <a:latin typeface="Clear Sans"/>
                </a:rPr>
                <a:t> </a:t>
              </a:r>
              <a:r>
                <a:rPr lang="en-US" sz="2900" dirty="0" err="1">
                  <a:solidFill>
                    <a:srgbClr val="2B4B82"/>
                  </a:solidFill>
                  <a:latin typeface="Clear Sans"/>
                </a:rPr>
                <a:t>sayesinde</a:t>
              </a:r>
              <a:r>
                <a:rPr lang="en-US" sz="2900" dirty="0">
                  <a:solidFill>
                    <a:srgbClr val="2B4B82"/>
                  </a:solidFill>
                  <a:latin typeface="Clear Sans"/>
                </a:rPr>
                <a:t> </a:t>
              </a:r>
              <a:r>
                <a:rPr lang="en-US" sz="2900" dirty="0" err="1">
                  <a:solidFill>
                    <a:srgbClr val="2B4B82"/>
                  </a:solidFill>
                  <a:latin typeface="Clear Sans"/>
                </a:rPr>
                <a:t>mevcut</a:t>
              </a:r>
              <a:r>
                <a:rPr lang="en-US" sz="2900" dirty="0">
                  <a:solidFill>
                    <a:srgbClr val="2B4B82"/>
                  </a:solidFill>
                  <a:latin typeface="Clear Sans"/>
                </a:rPr>
                <a:t> </a:t>
              </a:r>
              <a:r>
                <a:rPr lang="en-US" sz="2900" dirty="0" err="1">
                  <a:solidFill>
                    <a:srgbClr val="2B4B82"/>
                  </a:solidFill>
                  <a:latin typeface="Clear Sans"/>
                </a:rPr>
                <a:t>ödül</a:t>
              </a:r>
              <a:r>
                <a:rPr lang="en-US" sz="2900" dirty="0">
                  <a:solidFill>
                    <a:srgbClr val="2B4B82"/>
                  </a:solidFill>
                  <a:latin typeface="Clear Sans"/>
                </a:rPr>
                <a:t> / </a:t>
              </a:r>
              <a:r>
                <a:rPr lang="en-US" sz="2900" dirty="0" err="1">
                  <a:solidFill>
                    <a:srgbClr val="2B4B82"/>
                  </a:solidFill>
                  <a:latin typeface="Clear Sans"/>
                </a:rPr>
                <a:t>ceza</a:t>
              </a:r>
              <a:r>
                <a:rPr lang="en-US" sz="2900" dirty="0">
                  <a:solidFill>
                    <a:srgbClr val="2B4B82"/>
                  </a:solidFill>
                  <a:latin typeface="Clear Sans"/>
                </a:rPr>
                <a:t> </a:t>
              </a:r>
              <a:r>
                <a:rPr lang="en-US" sz="2900" dirty="0" err="1">
                  <a:solidFill>
                    <a:srgbClr val="2B4B82"/>
                  </a:solidFill>
                  <a:latin typeface="Clear Sans"/>
                </a:rPr>
                <a:t>tablosunu</a:t>
              </a:r>
              <a:r>
                <a:rPr lang="en-US" sz="2900" dirty="0">
                  <a:solidFill>
                    <a:srgbClr val="2B4B82"/>
                  </a:solidFill>
                  <a:latin typeface="Clear Sans"/>
                </a:rPr>
                <a:t> </a:t>
              </a:r>
              <a:r>
                <a:rPr lang="en-US" sz="2900" dirty="0" err="1">
                  <a:solidFill>
                    <a:srgbClr val="2B4B82"/>
                  </a:solidFill>
                  <a:latin typeface="Clear Sans"/>
                </a:rPr>
                <a:t>kullanmak</a:t>
              </a:r>
              <a:r>
                <a:rPr lang="en-US" sz="2900" dirty="0">
                  <a:solidFill>
                    <a:srgbClr val="2B4B82"/>
                  </a:solidFill>
                  <a:latin typeface="Clear Sans"/>
                </a:rPr>
                <a:t> </a:t>
              </a:r>
              <a:r>
                <a:rPr lang="en-US" sz="2900" dirty="0" err="1">
                  <a:solidFill>
                    <a:srgbClr val="2B4B82"/>
                  </a:solidFill>
                  <a:latin typeface="Clear Sans"/>
                </a:rPr>
                <a:t>suretiyle</a:t>
              </a:r>
              <a:r>
                <a:rPr lang="en-US" sz="2900" dirty="0">
                  <a:solidFill>
                    <a:srgbClr val="2B4B82"/>
                  </a:solidFill>
                  <a:latin typeface="Clear Sans"/>
                </a:rPr>
                <a:t> </a:t>
              </a:r>
              <a:r>
                <a:rPr lang="en-US" sz="2900" dirty="0" err="1">
                  <a:solidFill>
                    <a:srgbClr val="2B4B82"/>
                  </a:solidFill>
                  <a:latin typeface="Clear Sans"/>
                </a:rPr>
                <a:t>gelecek</a:t>
              </a:r>
              <a:r>
                <a:rPr lang="en-US" sz="2900" dirty="0">
                  <a:solidFill>
                    <a:srgbClr val="2B4B82"/>
                  </a:solidFill>
                  <a:latin typeface="Clear Sans"/>
                </a:rPr>
                <a:t> </a:t>
              </a:r>
              <a:r>
                <a:rPr lang="en-US" sz="2900" dirty="0" err="1">
                  <a:solidFill>
                    <a:srgbClr val="2B4B82"/>
                  </a:solidFill>
                  <a:latin typeface="Clear Sans"/>
                </a:rPr>
                <a:t>eylemlerinden</a:t>
              </a:r>
              <a:r>
                <a:rPr lang="en-US" sz="2900" dirty="0">
                  <a:solidFill>
                    <a:srgbClr val="2B4B82"/>
                  </a:solidFill>
                  <a:latin typeface="Clear Sans"/>
                </a:rPr>
                <a:t> </a:t>
              </a:r>
              <a:r>
                <a:rPr lang="en-US" sz="2900" dirty="0" err="1">
                  <a:solidFill>
                    <a:srgbClr val="2B4B82"/>
                  </a:solidFill>
                  <a:latin typeface="Clear Sans"/>
                </a:rPr>
                <a:t>gelebilecek</a:t>
              </a:r>
              <a:r>
                <a:rPr lang="en-US" sz="2900" dirty="0">
                  <a:solidFill>
                    <a:srgbClr val="2B4B82"/>
                  </a:solidFill>
                  <a:latin typeface="Clear Sans"/>
                </a:rPr>
                <a:t> </a:t>
              </a:r>
              <a:r>
                <a:rPr lang="en-US" sz="2900" dirty="0" err="1">
                  <a:solidFill>
                    <a:srgbClr val="2B4B82"/>
                  </a:solidFill>
                  <a:latin typeface="Clear Sans"/>
                </a:rPr>
                <a:t>maksimum</a:t>
              </a:r>
              <a:r>
                <a:rPr lang="en-US" sz="2900" dirty="0">
                  <a:solidFill>
                    <a:srgbClr val="2B4B82"/>
                  </a:solidFill>
                  <a:latin typeface="Clear Sans"/>
                </a:rPr>
                <a:t> </a:t>
              </a:r>
              <a:r>
                <a:rPr lang="en-US" sz="2900" dirty="0" err="1">
                  <a:solidFill>
                    <a:srgbClr val="2B4B82"/>
                  </a:solidFill>
                  <a:latin typeface="Clear Sans"/>
                </a:rPr>
                <a:t>değerleri</a:t>
              </a:r>
              <a:r>
                <a:rPr lang="en-US" sz="2900" dirty="0">
                  <a:solidFill>
                    <a:srgbClr val="2B4B82"/>
                  </a:solidFill>
                  <a:latin typeface="Clear Sans"/>
                </a:rPr>
                <a:t> (</a:t>
              </a:r>
              <a:r>
                <a:rPr lang="en-US" sz="2900" dirty="0" err="1">
                  <a:solidFill>
                    <a:srgbClr val="2B4B82"/>
                  </a:solidFill>
                  <a:latin typeface="Clear Sans"/>
                </a:rPr>
                <a:t>tıpkı</a:t>
              </a:r>
              <a:r>
                <a:rPr lang="en-US" sz="2900" dirty="0">
                  <a:solidFill>
                    <a:srgbClr val="2B4B82"/>
                  </a:solidFill>
                  <a:latin typeface="Clear Sans"/>
                </a:rPr>
                <a:t> </a:t>
              </a:r>
              <a:r>
                <a:rPr lang="en-US" sz="2900" dirty="0" err="1">
                  <a:solidFill>
                    <a:srgbClr val="2B4B82"/>
                  </a:solidFill>
                  <a:latin typeface="Clear Sans"/>
                </a:rPr>
                <a:t>satrançta</a:t>
              </a:r>
              <a:r>
                <a:rPr lang="en-US" sz="2900" dirty="0">
                  <a:solidFill>
                    <a:srgbClr val="2B4B82"/>
                  </a:solidFill>
                  <a:latin typeface="Clear Sans"/>
                </a:rPr>
                <a:t> </a:t>
              </a:r>
              <a:r>
                <a:rPr lang="en-US" sz="2900" dirty="0" err="1">
                  <a:solidFill>
                    <a:srgbClr val="2B4B82"/>
                  </a:solidFill>
                  <a:latin typeface="Clear Sans"/>
                </a:rPr>
                <a:t>gelecek</a:t>
              </a:r>
              <a:r>
                <a:rPr lang="en-US" sz="2900" dirty="0">
                  <a:solidFill>
                    <a:srgbClr val="2B4B82"/>
                  </a:solidFill>
                  <a:latin typeface="Clear Sans"/>
                </a:rPr>
                <a:t> </a:t>
              </a:r>
              <a:r>
                <a:rPr lang="en-US" sz="2900" dirty="0" err="1">
                  <a:solidFill>
                    <a:srgbClr val="2B4B82"/>
                  </a:solidFill>
                  <a:latin typeface="Clear Sans"/>
                </a:rPr>
                <a:t>hamleleri</a:t>
              </a:r>
              <a:r>
                <a:rPr lang="en-US" sz="2900" dirty="0">
                  <a:solidFill>
                    <a:srgbClr val="2B4B82"/>
                  </a:solidFill>
                  <a:latin typeface="Clear Sans"/>
                </a:rPr>
                <a:t> </a:t>
              </a:r>
              <a:r>
                <a:rPr lang="en-US" sz="2900" dirty="0" err="1">
                  <a:solidFill>
                    <a:srgbClr val="2B4B82"/>
                  </a:solidFill>
                  <a:latin typeface="Clear Sans"/>
                </a:rPr>
                <a:t>düşünmek</a:t>
              </a:r>
              <a:r>
                <a:rPr lang="en-US" sz="2900" dirty="0">
                  <a:solidFill>
                    <a:srgbClr val="2B4B82"/>
                  </a:solidFill>
                  <a:latin typeface="Clear Sans"/>
                </a:rPr>
                <a:t> </a:t>
              </a:r>
              <a:r>
                <a:rPr lang="en-US" sz="2900" dirty="0" err="1">
                  <a:solidFill>
                    <a:srgbClr val="2B4B82"/>
                  </a:solidFill>
                  <a:latin typeface="Clear Sans"/>
                </a:rPr>
                <a:t>gibi</a:t>
              </a:r>
              <a:r>
                <a:rPr lang="en-US" sz="2900" dirty="0">
                  <a:solidFill>
                    <a:srgbClr val="2B4B82"/>
                  </a:solidFill>
                  <a:latin typeface="Clear Sans"/>
                </a:rPr>
                <a:t>) </a:t>
              </a:r>
              <a:r>
                <a:rPr lang="en-US" sz="2900" dirty="0" err="1">
                  <a:solidFill>
                    <a:srgbClr val="2B4B82"/>
                  </a:solidFill>
                  <a:latin typeface="Clear Sans"/>
                </a:rPr>
                <a:t>dikkate</a:t>
              </a:r>
              <a:r>
                <a:rPr lang="en-US" sz="2900" dirty="0">
                  <a:solidFill>
                    <a:srgbClr val="2B4B82"/>
                  </a:solidFill>
                  <a:latin typeface="Clear Sans"/>
                </a:rPr>
                <a:t> </a:t>
              </a:r>
              <a:r>
                <a:rPr lang="en-US" sz="2900" dirty="0" err="1">
                  <a:solidFill>
                    <a:srgbClr val="2B4B82"/>
                  </a:solidFill>
                  <a:latin typeface="Clear Sans"/>
                </a:rPr>
                <a:t>almakta</a:t>
              </a:r>
              <a:r>
                <a:rPr lang="en-US" sz="2900" dirty="0">
                  <a:solidFill>
                    <a:srgbClr val="2B4B82"/>
                  </a:solidFill>
                  <a:latin typeface="Clear Sans"/>
                </a:rPr>
                <a:t>; </a:t>
              </a:r>
              <a:r>
                <a:rPr lang="en-US" sz="2900" dirty="0" err="1">
                  <a:solidFill>
                    <a:srgbClr val="2B4B82"/>
                  </a:solidFill>
                  <a:latin typeface="Clear Sans"/>
                </a:rPr>
                <a:t>yine</a:t>
              </a:r>
              <a:r>
                <a:rPr lang="en-US" sz="2900" dirty="0">
                  <a:solidFill>
                    <a:srgbClr val="2B4B82"/>
                  </a:solidFill>
                  <a:latin typeface="Clear Sans"/>
                </a:rPr>
                <a:t> </a:t>
              </a:r>
              <a:r>
                <a:rPr lang="en-US" sz="2900" dirty="0" err="1">
                  <a:solidFill>
                    <a:srgbClr val="2B4B82"/>
                  </a:solidFill>
                  <a:latin typeface="Clear Sans"/>
                </a:rPr>
                <a:t>öğrenmesini</a:t>
              </a:r>
              <a:r>
                <a:rPr lang="en-US" sz="2900" dirty="0">
                  <a:solidFill>
                    <a:srgbClr val="2B4B82"/>
                  </a:solidFill>
                  <a:latin typeface="Clear Sans"/>
                </a:rPr>
                <a:t> </a:t>
              </a:r>
              <a:r>
                <a:rPr lang="en-US" sz="2900" dirty="0" err="1">
                  <a:solidFill>
                    <a:srgbClr val="2B4B82"/>
                  </a:solidFill>
                  <a:latin typeface="Clear Sans"/>
                </a:rPr>
                <a:t>etkileyen</a:t>
              </a:r>
              <a:r>
                <a:rPr lang="en-US" sz="2900" dirty="0">
                  <a:solidFill>
                    <a:srgbClr val="2B4B82"/>
                  </a:solidFill>
                  <a:latin typeface="Clear Sans"/>
                </a:rPr>
                <a:t> </a:t>
              </a:r>
              <a:r>
                <a:rPr lang="en-US" sz="2900" dirty="0" err="1">
                  <a:solidFill>
                    <a:srgbClr val="2B4B82"/>
                  </a:solidFill>
                  <a:latin typeface="Clear Sans"/>
                </a:rPr>
                <a:t>diğer</a:t>
              </a:r>
              <a:r>
                <a:rPr lang="en-US" sz="2900" dirty="0">
                  <a:solidFill>
                    <a:srgbClr val="2B4B82"/>
                  </a:solidFill>
                  <a:latin typeface="Clear Sans"/>
                </a:rPr>
                <a:t> </a:t>
              </a:r>
              <a:r>
                <a:rPr lang="en-US" sz="2900" dirty="0" err="1">
                  <a:solidFill>
                    <a:srgbClr val="2B4B82"/>
                  </a:solidFill>
                  <a:latin typeface="Clear Sans"/>
                </a:rPr>
                <a:t>parametreleri</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yeni </a:t>
              </a:r>
              <a:r>
                <a:rPr lang="en-US" sz="2900" dirty="0" err="1">
                  <a:solidFill>
                    <a:srgbClr val="2B4B82"/>
                  </a:solidFill>
                  <a:latin typeface="Clear Sans"/>
                </a:rPr>
                <a:t>tablodaki</a:t>
              </a:r>
              <a:r>
                <a:rPr lang="en-US" sz="2900" dirty="0">
                  <a:solidFill>
                    <a:srgbClr val="2B4B82"/>
                  </a:solidFill>
                  <a:latin typeface="Clear Sans"/>
                </a:rPr>
                <a:t> </a:t>
              </a:r>
              <a:r>
                <a:rPr lang="en-US" sz="2900" dirty="0" err="1">
                  <a:solidFill>
                    <a:srgbClr val="2B4B82"/>
                  </a:solidFill>
                  <a:latin typeface="Clear Sans"/>
                </a:rPr>
                <a:t>mevcut</a:t>
              </a:r>
              <a:r>
                <a:rPr lang="en-US" sz="2900" dirty="0">
                  <a:solidFill>
                    <a:srgbClr val="2B4B82"/>
                  </a:solidFill>
                  <a:latin typeface="Clear Sans"/>
                </a:rPr>
                <a:t> </a:t>
              </a:r>
              <a:r>
                <a:rPr lang="en-US" sz="2900" dirty="0" err="1">
                  <a:solidFill>
                    <a:srgbClr val="2B4B82"/>
                  </a:solidFill>
                  <a:latin typeface="Clear Sans"/>
                </a:rPr>
                <a:t>ödül</a:t>
              </a:r>
              <a:r>
                <a:rPr lang="en-US" sz="2900" dirty="0">
                  <a:solidFill>
                    <a:srgbClr val="2B4B82"/>
                  </a:solidFill>
                  <a:latin typeface="Clear Sans"/>
                </a:rPr>
                <a:t> / </a:t>
              </a:r>
              <a:r>
                <a:rPr lang="en-US" sz="2900" dirty="0" err="1">
                  <a:solidFill>
                    <a:srgbClr val="2B4B82"/>
                  </a:solidFill>
                  <a:latin typeface="Clear Sans"/>
                </a:rPr>
                <a:t>ceza</a:t>
              </a:r>
              <a:r>
                <a:rPr lang="en-US" sz="2900" dirty="0">
                  <a:solidFill>
                    <a:srgbClr val="2B4B82"/>
                  </a:solidFill>
                  <a:latin typeface="Clear Sans"/>
                </a:rPr>
                <a:t> </a:t>
              </a:r>
              <a:r>
                <a:rPr lang="en-US" sz="2900" dirty="0" err="1">
                  <a:solidFill>
                    <a:srgbClr val="2B4B82"/>
                  </a:solidFill>
                  <a:latin typeface="Clear Sans"/>
                </a:rPr>
                <a:t>değerini</a:t>
              </a:r>
              <a:r>
                <a:rPr lang="en-US" sz="2900" dirty="0">
                  <a:solidFill>
                    <a:srgbClr val="2B4B82"/>
                  </a:solidFill>
                  <a:latin typeface="Clear Sans"/>
                </a:rPr>
                <a:t> </a:t>
              </a:r>
              <a:r>
                <a:rPr lang="en-US" sz="2900" dirty="0" err="1">
                  <a:solidFill>
                    <a:srgbClr val="2B4B82"/>
                  </a:solidFill>
                  <a:latin typeface="Clear Sans"/>
                </a:rPr>
                <a:t>harmanlayarak</a:t>
              </a:r>
              <a:r>
                <a:rPr lang="en-US" sz="2900" dirty="0">
                  <a:solidFill>
                    <a:srgbClr val="2B4B82"/>
                  </a:solidFill>
                  <a:latin typeface="Clear Sans"/>
                </a:rPr>
                <a:t> </a:t>
              </a:r>
              <a:r>
                <a:rPr lang="en-US" sz="2900" dirty="0" err="1">
                  <a:solidFill>
                    <a:srgbClr val="2B4B82"/>
                  </a:solidFill>
                  <a:latin typeface="Clear Sans"/>
                </a:rPr>
                <a:t>adım</a:t>
              </a:r>
              <a:r>
                <a:rPr lang="en-US" sz="2900" dirty="0">
                  <a:solidFill>
                    <a:srgbClr val="2B4B82"/>
                  </a:solidFill>
                  <a:latin typeface="Clear Sans"/>
                </a:rPr>
                <a:t> </a:t>
              </a:r>
              <a:r>
                <a:rPr lang="en-US" sz="2900" dirty="0" err="1">
                  <a:solidFill>
                    <a:srgbClr val="2B4B82"/>
                  </a:solidFill>
                  <a:latin typeface="Clear Sans"/>
                </a:rPr>
                <a:t>attığı</a:t>
              </a:r>
              <a:r>
                <a:rPr lang="en-US" sz="2900" dirty="0">
                  <a:solidFill>
                    <a:srgbClr val="2B4B82"/>
                  </a:solidFill>
                  <a:latin typeface="Clear Sans"/>
                </a:rPr>
                <a:t> </a:t>
              </a:r>
              <a:r>
                <a:rPr lang="en-US" sz="2900" dirty="0" err="1">
                  <a:solidFill>
                    <a:srgbClr val="2B4B82"/>
                  </a:solidFill>
                  <a:latin typeface="Clear Sans"/>
                </a:rPr>
                <a:t>eylemlerdeki</a:t>
              </a:r>
              <a:r>
                <a:rPr lang="en-US" sz="2900" dirty="0">
                  <a:solidFill>
                    <a:srgbClr val="2B4B82"/>
                  </a:solidFill>
                  <a:latin typeface="Clear Sans"/>
                </a:rPr>
                <a:t> </a:t>
              </a:r>
              <a:r>
                <a:rPr lang="en-US" sz="2900" dirty="0" err="1">
                  <a:solidFill>
                    <a:srgbClr val="2B4B82"/>
                  </a:solidFill>
                  <a:latin typeface="Clear Sans"/>
                </a:rPr>
                <a:t>değerlerin</a:t>
              </a:r>
              <a:r>
                <a:rPr lang="en-US" sz="2900" dirty="0">
                  <a:solidFill>
                    <a:srgbClr val="2B4B82"/>
                  </a:solidFill>
                  <a:latin typeface="Clear Sans"/>
                </a:rPr>
                <a:t> </a:t>
              </a:r>
              <a:r>
                <a:rPr lang="en-US" sz="2900" dirty="0" err="1">
                  <a:solidFill>
                    <a:srgbClr val="2B4B82"/>
                  </a:solidFill>
                  <a:latin typeface="Clear Sans"/>
                </a:rPr>
                <a:t>güncellenmesini</a:t>
              </a:r>
              <a:r>
                <a:rPr lang="en-US" sz="2900" dirty="0">
                  <a:solidFill>
                    <a:srgbClr val="2B4B82"/>
                  </a:solidFill>
                  <a:latin typeface="Clear Sans"/>
                </a:rPr>
                <a:t> </a:t>
              </a:r>
              <a:r>
                <a:rPr lang="en-US" sz="2900" dirty="0" err="1">
                  <a:solidFill>
                    <a:srgbClr val="2B4B82"/>
                  </a:solidFill>
                  <a:latin typeface="Clear Sans"/>
                </a:rPr>
                <a:t>sağlamaktadır</a:t>
              </a:r>
              <a:r>
                <a:rPr lang="en-US" sz="2900" dirty="0">
                  <a:solidFill>
                    <a:srgbClr val="2B4B82"/>
                  </a:solidFill>
                  <a:latin typeface="Clear Sans"/>
                </a:rPr>
                <a:t>. </a:t>
              </a:r>
              <a:r>
                <a:rPr lang="en-US" sz="2900" dirty="0" err="1">
                  <a:solidFill>
                    <a:srgbClr val="2B4B82"/>
                  </a:solidFill>
                  <a:latin typeface="Clear Sans"/>
                </a:rPr>
                <a:t>Böylelikle</a:t>
              </a:r>
              <a:r>
                <a:rPr lang="en-US" sz="2900" dirty="0">
                  <a:solidFill>
                    <a:srgbClr val="2B4B82"/>
                  </a:solidFill>
                  <a:latin typeface="Clear Sans"/>
                </a:rPr>
                <a:t> </a:t>
              </a:r>
              <a:r>
                <a:rPr lang="en-US" sz="2900" dirty="0" err="1">
                  <a:solidFill>
                    <a:srgbClr val="2B4B82"/>
                  </a:solidFill>
                  <a:latin typeface="Clear Sans"/>
                </a:rPr>
                <a:t>iyi</a:t>
              </a:r>
              <a:r>
                <a:rPr lang="en-US" sz="2900" dirty="0">
                  <a:solidFill>
                    <a:srgbClr val="2B4B82"/>
                  </a:solidFill>
                  <a:latin typeface="Clear Sans"/>
                </a:rPr>
                <a:t> </a:t>
              </a:r>
              <a:r>
                <a:rPr lang="en-US" sz="2900" dirty="0" err="1">
                  <a:solidFill>
                    <a:srgbClr val="2B4B82"/>
                  </a:solidFill>
                  <a:latin typeface="Clear Sans"/>
                </a:rPr>
                <a:t>eylemler</a:t>
              </a:r>
              <a:r>
                <a:rPr lang="en-US" sz="2900" dirty="0">
                  <a:solidFill>
                    <a:srgbClr val="2B4B82"/>
                  </a:solidFill>
                  <a:latin typeface="Clear Sans"/>
                </a:rPr>
                <a:t> </a:t>
              </a:r>
              <a:r>
                <a:rPr lang="en-US" sz="2900" dirty="0" err="1">
                  <a:solidFill>
                    <a:srgbClr val="2B4B82"/>
                  </a:solidFill>
                  <a:latin typeface="Clear Sans"/>
                </a:rPr>
                <a:t>zamanla</a:t>
              </a:r>
              <a:r>
                <a:rPr lang="en-US" sz="2900" dirty="0">
                  <a:solidFill>
                    <a:srgbClr val="2B4B82"/>
                  </a:solidFill>
                  <a:latin typeface="Clear Sans"/>
                </a:rPr>
                <a:t> </a:t>
              </a:r>
              <a:r>
                <a:rPr lang="en-US" sz="2900" dirty="0" err="1">
                  <a:solidFill>
                    <a:srgbClr val="2B4B82"/>
                  </a:solidFill>
                  <a:latin typeface="Clear Sans"/>
                </a:rPr>
                <a:t>daha</a:t>
              </a:r>
              <a:r>
                <a:rPr lang="en-US" sz="2900" dirty="0">
                  <a:solidFill>
                    <a:srgbClr val="2B4B82"/>
                  </a:solidFill>
                  <a:latin typeface="Clear Sans"/>
                </a:rPr>
                <a:t> </a:t>
              </a:r>
              <a:r>
                <a:rPr lang="en-US" sz="2900" dirty="0" err="1">
                  <a:solidFill>
                    <a:srgbClr val="2B4B82"/>
                  </a:solidFill>
                  <a:latin typeface="Clear Sans"/>
                </a:rPr>
                <a:t>fazla</a:t>
              </a:r>
              <a:r>
                <a:rPr lang="en-US" sz="2900" dirty="0">
                  <a:solidFill>
                    <a:srgbClr val="2B4B82"/>
                  </a:solidFill>
                  <a:latin typeface="Clear Sans"/>
                </a:rPr>
                <a:t> </a:t>
              </a:r>
              <a:r>
                <a:rPr lang="en-US" sz="2900" dirty="0" err="1">
                  <a:solidFill>
                    <a:srgbClr val="2B4B82"/>
                  </a:solidFill>
                  <a:latin typeface="Clear Sans"/>
                </a:rPr>
                <a:t>değer</a:t>
              </a:r>
              <a:r>
                <a:rPr lang="en-US" sz="2900" dirty="0">
                  <a:solidFill>
                    <a:srgbClr val="2B4B82"/>
                  </a:solidFill>
                  <a:latin typeface="Clear Sans"/>
                </a:rPr>
                <a:t> </a:t>
              </a:r>
              <a:r>
                <a:rPr lang="en-US" sz="2900" dirty="0" err="1">
                  <a:solidFill>
                    <a:srgbClr val="2B4B82"/>
                  </a:solidFill>
                  <a:latin typeface="Clear Sans"/>
                </a:rPr>
                <a:t>kazanırken</a:t>
              </a:r>
              <a:r>
                <a:rPr lang="en-US" sz="2900" dirty="0">
                  <a:solidFill>
                    <a:srgbClr val="2B4B82"/>
                  </a:solidFill>
                  <a:latin typeface="Clear Sans"/>
                </a:rPr>
                <a:t>, </a:t>
              </a:r>
              <a:r>
                <a:rPr lang="en-US" sz="2900" dirty="0" err="1">
                  <a:solidFill>
                    <a:srgbClr val="2B4B82"/>
                  </a:solidFill>
                  <a:latin typeface="Clear Sans"/>
                </a:rPr>
                <a:t>kötü</a:t>
              </a:r>
              <a:r>
                <a:rPr lang="en-US" sz="2900" dirty="0">
                  <a:solidFill>
                    <a:srgbClr val="2B4B82"/>
                  </a:solidFill>
                  <a:latin typeface="Clear Sans"/>
                </a:rPr>
                <a:t> </a:t>
              </a:r>
              <a:r>
                <a:rPr lang="en-US" sz="2900" dirty="0" err="1">
                  <a:solidFill>
                    <a:srgbClr val="2B4B82"/>
                  </a:solidFill>
                  <a:latin typeface="Clear Sans"/>
                </a:rPr>
                <a:t>eylemlerin</a:t>
              </a:r>
              <a:r>
                <a:rPr lang="en-US" sz="2900" dirty="0">
                  <a:solidFill>
                    <a:srgbClr val="2B4B82"/>
                  </a:solidFill>
                  <a:latin typeface="Clear Sans"/>
                </a:rPr>
                <a:t> </a:t>
              </a:r>
              <a:r>
                <a:rPr lang="en-US" sz="2900" dirty="0" err="1">
                  <a:solidFill>
                    <a:srgbClr val="2B4B82"/>
                  </a:solidFill>
                  <a:latin typeface="Clear Sans"/>
                </a:rPr>
                <a:t>değerlerinin</a:t>
              </a:r>
              <a:r>
                <a:rPr lang="en-US" sz="2900" dirty="0">
                  <a:solidFill>
                    <a:srgbClr val="2B4B82"/>
                  </a:solidFill>
                  <a:latin typeface="Clear Sans"/>
                </a:rPr>
                <a:t> </a:t>
              </a:r>
              <a:r>
                <a:rPr lang="en-US" sz="2900" dirty="0" err="1">
                  <a:solidFill>
                    <a:srgbClr val="2B4B82"/>
                  </a:solidFill>
                  <a:latin typeface="Clear Sans"/>
                </a:rPr>
                <a:t>zamanla</a:t>
              </a:r>
              <a:r>
                <a:rPr lang="en-US" sz="2900" dirty="0">
                  <a:solidFill>
                    <a:srgbClr val="2B4B82"/>
                  </a:solidFill>
                  <a:latin typeface="Clear Sans"/>
                </a:rPr>
                <a:t> </a:t>
              </a:r>
              <a:r>
                <a:rPr lang="en-US" sz="2900" dirty="0" err="1">
                  <a:solidFill>
                    <a:srgbClr val="2B4B82"/>
                  </a:solidFill>
                  <a:latin typeface="Clear Sans"/>
                </a:rPr>
                <a:t>azalması</a:t>
              </a:r>
              <a:r>
                <a:rPr lang="en-US" sz="2900" dirty="0">
                  <a:solidFill>
                    <a:srgbClr val="2B4B82"/>
                  </a:solidFill>
                  <a:latin typeface="Clear Sans"/>
                </a:rPr>
                <a:t> </a:t>
              </a:r>
              <a:r>
                <a:rPr lang="en-US" sz="2900" dirty="0" err="1">
                  <a:solidFill>
                    <a:srgbClr val="2B4B82"/>
                  </a:solidFill>
                  <a:latin typeface="Clear Sans"/>
                </a:rPr>
                <a:t>sağlanmaktadır</a:t>
              </a:r>
              <a:r>
                <a:rPr lang="en-US" sz="2900" dirty="0">
                  <a:solidFill>
                    <a:srgbClr val="2B4B82"/>
                  </a:solidFill>
                  <a:latin typeface="Clear Sans"/>
                </a:rPr>
                <a:t>. </a:t>
              </a:r>
            </a:p>
          </p:txBody>
        </p:sp>
      </p:grpSp>
      <p:sp>
        <p:nvSpPr>
          <p:cNvPr id="5" name="Freeform 5"/>
          <p:cNvSpPr/>
          <p:nvPr/>
        </p:nvSpPr>
        <p:spPr>
          <a:xfrm>
            <a:off x="2856546" y="5905500"/>
            <a:ext cx="12574908" cy="2105476"/>
          </a:xfrm>
          <a:custGeom>
            <a:avLst/>
            <a:gdLst/>
            <a:ahLst/>
            <a:cxnLst/>
            <a:rect l="l" t="t" r="r" b="b"/>
            <a:pathLst>
              <a:path w="12574908" h="2105476">
                <a:moveTo>
                  <a:pt x="0" y="0"/>
                </a:moveTo>
                <a:lnTo>
                  <a:pt x="12574908" y="0"/>
                </a:lnTo>
                <a:lnTo>
                  <a:pt x="12574908" y="2105476"/>
                </a:lnTo>
                <a:lnTo>
                  <a:pt x="0" y="2105476"/>
                </a:lnTo>
                <a:lnTo>
                  <a:pt x="0" y="0"/>
                </a:lnTo>
                <a:close/>
              </a:path>
            </a:pathLst>
          </a:custGeom>
          <a:blipFill>
            <a:blip r:embed="rId2"/>
            <a:stretch>
              <a:fillRect/>
            </a:stretch>
          </a:blipFill>
        </p:spPr>
      </p:sp>
      <p:sp>
        <p:nvSpPr>
          <p:cNvPr id="6" name="Metin kutusu 5">
            <a:extLst>
              <a:ext uri="{FF2B5EF4-FFF2-40B4-BE49-F238E27FC236}">
                <a16:creationId xmlns:a16="http://schemas.microsoft.com/office/drawing/2014/main" id="{06B64E0F-0AE3-4A80-BB3F-B97FA5CF7674}"/>
              </a:ext>
            </a:extLst>
          </p:cNvPr>
          <p:cNvSpPr txBox="1"/>
          <p:nvPr/>
        </p:nvSpPr>
        <p:spPr>
          <a:xfrm>
            <a:off x="2009775" y="8282868"/>
            <a:ext cx="14268450" cy="1477328"/>
          </a:xfrm>
          <a:prstGeom prst="rect">
            <a:avLst/>
          </a:prstGeom>
          <a:noFill/>
        </p:spPr>
        <p:txBody>
          <a:bodyPr wrap="square" rtlCol="0">
            <a:spAutoFit/>
          </a:bodyPr>
          <a:lstStyle/>
          <a:p>
            <a:pPr algn="just"/>
            <a:r>
              <a:rPr lang="tr-TR" sz="3000" dirty="0"/>
              <a:t>‘bu eylemi yapmak her zaman için iyidir, ben de şimdiye kadar bu eylemi yaparak olumlu dönütler aldım, buna </a:t>
            </a:r>
            <a:r>
              <a:rPr lang="tr-TR" sz="3000" dirty="0" err="1"/>
              <a:t>dayanarakgelecekteki</a:t>
            </a:r>
            <a:r>
              <a:rPr lang="tr-TR" sz="3000" dirty="0"/>
              <a:t> hangi eylemlerle daha fazla olumlu dönüt alırım?’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6354735" y="5373016"/>
            <a:ext cx="5578531" cy="4320216"/>
          </a:xfrm>
          <a:custGeom>
            <a:avLst/>
            <a:gdLst/>
            <a:ahLst/>
            <a:cxnLst/>
            <a:rect l="l" t="t" r="r" b="b"/>
            <a:pathLst>
              <a:path w="5578531" h="4320216">
                <a:moveTo>
                  <a:pt x="0" y="0"/>
                </a:moveTo>
                <a:lnTo>
                  <a:pt x="5578530" y="0"/>
                </a:lnTo>
                <a:lnTo>
                  <a:pt x="5578530" y="4320215"/>
                </a:lnTo>
                <a:lnTo>
                  <a:pt x="0" y="4320215"/>
                </a:lnTo>
                <a:lnTo>
                  <a:pt x="0" y="0"/>
                </a:lnTo>
                <a:close/>
              </a:path>
            </a:pathLst>
          </a:custGeom>
          <a:blipFill>
            <a:blip r:embed="rId2"/>
            <a:stretch>
              <a:fillRect/>
            </a:stretch>
          </a:blipFill>
        </p:spPr>
      </p:sp>
      <p:grpSp>
        <p:nvGrpSpPr>
          <p:cNvPr id="3" name="Group 3"/>
          <p:cNvGrpSpPr/>
          <p:nvPr/>
        </p:nvGrpSpPr>
        <p:grpSpPr>
          <a:xfrm>
            <a:off x="1028700" y="1028700"/>
            <a:ext cx="16230600" cy="4064931"/>
            <a:chOff x="0" y="0"/>
            <a:chExt cx="21640800" cy="5419908"/>
          </a:xfrm>
        </p:grpSpPr>
        <p:sp>
          <p:nvSpPr>
            <p:cNvPr id="4" name="TextBox 4"/>
            <p:cNvSpPr txBox="1"/>
            <p:nvPr/>
          </p:nvSpPr>
          <p:spPr>
            <a:xfrm>
              <a:off x="0" y="85725"/>
              <a:ext cx="21640800" cy="12071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Çok Etmenli Etkileşimler </a:t>
              </a:r>
            </a:p>
          </p:txBody>
        </p:sp>
        <p:sp>
          <p:nvSpPr>
            <p:cNvPr id="5" name="TextBox 5"/>
            <p:cNvSpPr txBox="1"/>
            <p:nvPr/>
          </p:nvSpPr>
          <p:spPr>
            <a:xfrm>
              <a:off x="0" y="2031971"/>
              <a:ext cx="20733989" cy="3387937"/>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Birden fazla etmenin varlığı çok etmenli modellemeleri ortaya çıkarmaktadır. Bu modelleme özellikle günümüz karmaşık problemlerinin çözümünde daha etkin sonuçlar üretebilmektedir. Çok etmenli problem modellemelerinde etmenler arası ilişkiler, her bir etmenin çevreyle etkileşimi ve bağlı oldukları çevresel düzenlemeler farklılıklar içerebilmekte, böylece karmaşık düzendeki problemlere adaptasyon daha kolay sağlanabilmektedir.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5359848"/>
            <a:ext cx="9319119" cy="883920"/>
          </a:xfrm>
          <a:prstGeom prst="rect">
            <a:avLst/>
          </a:prstGeom>
        </p:spPr>
        <p:txBody>
          <a:bodyPr lIns="0" tIns="0" rIns="0" bIns="0" rtlCol="0" anchor="t">
            <a:spAutoFit/>
          </a:bodyPr>
          <a:lstStyle/>
          <a:p>
            <a:pPr algn="l">
              <a:lnSpc>
                <a:spcPts val="6719"/>
              </a:lnSpc>
            </a:pPr>
            <a:r>
              <a:rPr lang="en-US" sz="6399">
                <a:solidFill>
                  <a:srgbClr val="94DDDE"/>
                </a:solidFill>
                <a:latin typeface="Clear Sans Bold"/>
              </a:rPr>
              <a:t>Oluşturalım</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568624" y="1028700"/>
            <a:ext cx="7150752" cy="6105642"/>
          </a:xfrm>
          <a:custGeom>
            <a:avLst/>
            <a:gdLst/>
            <a:ahLst/>
            <a:cxnLst/>
            <a:rect l="l" t="t" r="r" b="b"/>
            <a:pathLst>
              <a:path w="7150752" h="6105642">
                <a:moveTo>
                  <a:pt x="0" y="0"/>
                </a:moveTo>
                <a:lnTo>
                  <a:pt x="7150752" y="0"/>
                </a:lnTo>
                <a:lnTo>
                  <a:pt x="7150752" y="6105642"/>
                </a:lnTo>
                <a:lnTo>
                  <a:pt x="0" y="6105642"/>
                </a:lnTo>
                <a:lnTo>
                  <a:pt x="0" y="0"/>
                </a:lnTo>
                <a:close/>
              </a:path>
            </a:pathLst>
          </a:custGeom>
          <a:blipFill>
            <a:blip r:embed="rId2"/>
            <a:stretch>
              <a:fillRect/>
            </a:stretch>
          </a:blipFill>
        </p:spPr>
      </p:sp>
      <p:sp>
        <p:nvSpPr>
          <p:cNvPr id="3" name="TextBox 3"/>
          <p:cNvSpPr txBox="1"/>
          <p:nvPr/>
        </p:nvSpPr>
        <p:spPr>
          <a:xfrm>
            <a:off x="1028700" y="7731760"/>
            <a:ext cx="16230600" cy="1526540"/>
          </a:xfrm>
          <a:prstGeom prst="rect">
            <a:avLst/>
          </a:prstGeom>
        </p:spPr>
        <p:txBody>
          <a:bodyPr lIns="0" tIns="0" rIns="0" bIns="0" rtlCol="0" anchor="t">
            <a:spAutoFit/>
          </a:bodyPr>
          <a:lstStyle/>
          <a:p>
            <a:pPr algn="l">
              <a:lnSpc>
                <a:spcPts val="4060"/>
              </a:lnSpc>
            </a:pPr>
            <a:r>
              <a:rPr lang="en-US" sz="2900" dirty="0">
                <a:solidFill>
                  <a:srgbClr val="2B4B82"/>
                </a:solidFill>
                <a:latin typeface="Clear Sans"/>
              </a:rPr>
              <a:t>Q-</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odaklı</a:t>
            </a:r>
            <a:r>
              <a:rPr lang="en-US" sz="2900" dirty="0">
                <a:solidFill>
                  <a:srgbClr val="2B4B82"/>
                </a:solidFill>
                <a:latin typeface="Clear Sans"/>
              </a:rPr>
              <a:t> </a:t>
            </a:r>
            <a:r>
              <a:rPr lang="en-US" sz="2900" dirty="0" err="1">
                <a:solidFill>
                  <a:srgbClr val="2B4B82"/>
                </a:solidFill>
                <a:latin typeface="Clear Sans"/>
              </a:rPr>
              <a:t>bakıldığında</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eylemlerinin</a:t>
            </a:r>
            <a:r>
              <a:rPr lang="en-US" sz="2900" dirty="0">
                <a:solidFill>
                  <a:srgbClr val="2B4B82"/>
                </a:solidFill>
                <a:latin typeface="Clear Sans"/>
              </a:rPr>
              <a:t> </a:t>
            </a:r>
            <a:r>
              <a:rPr lang="en-US" sz="2900" dirty="0" err="1">
                <a:solidFill>
                  <a:srgbClr val="2B4B82"/>
                </a:solidFill>
                <a:latin typeface="Clear Sans"/>
              </a:rPr>
              <a:t>donmuş</a:t>
            </a:r>
            <a:r>
              <a:rPr lang="en-US" sz="2900" dirty="0">
                <a:solidFill>
                  <a:srgbClr val="2B4B82"/>
                </a:solidFill>
                <a:latin typeface="Clear Sans"/>
              </a:rPr>
              <a:t> (F) </a:t>
            </a:r>
            <a:r>
              <a:rPr lang="en-US" sz="2900" dirty="0" err="1">
                <a:solidFill>
                  <a:srgbClr val="2B4B82"/>
                </a:solidFill>
                <a:latin typeface="Clear Sans"/>
              </a:rPr>
              <a:t>kutucukları</a:t>
            </a:r>
            <a:r>
              <a:rPr lang="en-US" sz="2900" dirty="0">
                <a:solidFill>
                  <a:srgbClr val="2B4B82"/>
                </a:solidFill>
                <a:latin typeface="Clear Sans"/>
              </a:rPr>
              <a:t> </a:t>
            </a:r>
            <a:r>
              <a:rPr lang="en-US" sz="2900" dirty="0" err="1">
                <a:solidFill>
                  <a:srgbClr val="2B4B82"/>
                </a:solidFill>
                <a:latin typeface="Clear Sans"/>
              </a:rPr>
              <a:t>için</a:t>
            </a:r>
            <a:r>
              <a:rPr lang="en-US" sz="2900" dirty="0">
                <a:solidFill>
                  <a:srgbClr val="2B4B82"/>
                </a:solidFill>
                <a:latin typeface="Clear Sans"/>
              </a:rPr>
              <a:t> normal </a:t>
            </a:r>
            <a:r>
              <a:rPr lang="en-US" sz="2900" dirty="0" err="1">
                <a:solidFill>
                  <a:srgbClr val="2B4B82"/>
                </a:solidFill>
                <a:latin typeface="Clear Sans"/>
              </a:rPr>
              <a:t>değerde</a:t>
            </a:r>
            <a:r>
              <a:rPr lang="en-US" sz="2900" dirty="0">
                <a:solidFill>
                  <a:srgbClr val="2B4B82"/>
                </a:solidFill>
                <a:latin typeface="Clear Sans"/>
              </a:rPr>
              <a:t>, </a:t>
            </a:r>
            <a:r>
              <a:rPr lang="en-US" sz="2900" dirty="0" err="1">
                <a:solidFill>
                  <a:srgbClr val="2B4B82"/>
                </a:solidFill>
                <a:latin typeface="Clear Sans"/>
              </a:rPr>
              <a:t>çukur</a:t>
            </a:r>
            <a:r>
              <a:rPr lang="en-US" sz="2900" dirty="0">
                <a:solidFill>
                  <a:srgbClr val="2B4B82"/>
                </a:solidFill>
                <a:latin typeface="Clear Sans"/>
              </a:rPr>
              <a:t> </a:t>
            </a:r>
            <a:r>
              <a:rPr lang="en-US" sz="2900" dirty="0" err="1">
                <a:solidFill>
                  <a:srgbClr val="2B4B82"/>
                </a:solidFill>
                <a:latin typeface="Clear Sans"/>
              </a:rPr>
              <a:t>kutucukları</a:t>
            </a:r>
            <a:r>
              <a:rPr lang="en-US" sz="2900" dirty="0">
                <a:solidFill>
                  <a:srgbClr val="2B4B82"/>
                </a:solidFill>
                <a:latin typeface="Clear Sans"/>
              </a:rPr>
              <a:t> (H) </a:t>
            </a:r>
            <a:r>
              <a:rPr lang="en-US" sz="2900" dirty="0" err="1">
                <a:solidFill>
                  <a:srgbClr val="2B4B82"/>
                </a:solidFill>
                <a:latin typeface="Clear Sans"/>
              </a:rPr>
              <a:t>için</a:t>
            </a:r>
            <a:r>
              <a:rPr lang="en-US" sz="2900" dirty="0">
                <a:solidFill>
                  <a:srgbClr val="2B4B82"/>
                </a:solidFill>
                <a:latin typeface="Clear Sans"/>
              </a:rPr>
              <a:t> </a:t>
            </a:r>
            <a:r>
              <a:rPr lang="en-US" sz="2900" dirty="0" err="1">
                <a:solidFill>
                  <a:srgbClr val="2B4B82"/>
                </a:solidFill>
                <a:latin typeface="Clear Sans"/>
              </a:rPr>
              <a:t>düşük</a:t>
            </a:r>
            <a:r>
              <a:rPr lang="en-US" sz="2900" dirty="0">
                <a:solidFill>
                  <a:srgbClr val="2B4B82"/>
                </a:solidFill>
                <a:latin typeface="Clear Sans"/>
              </a:rPr>
              <a:t> </a:t>
            </a:r>
            <a:r>
              <a:rPr lang="en-US" sz="2900" dirty="0" err="1">
                <a:solidFill>
                  <a:srgbClr val="2B4B82"/>
                </a:solidFill>
                <a:latin typeface="Clear Sans"/>
              </a:rPr>
              <a:t>değerde</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ulaşılması</a:t>
            </a:r>
            <a:r>
              <a:rPr lang="en-US" sz="2900" dirty="0">
                <a:solidFill>
                  <a:srgbClr val="2B4B82"/>
                </a:solidFill>
                <a:latin typeface="Clear Sans"/>
              </a:rPr>
              <a:t> </a:t>
            </a:r>
            <a:r>
              <a:rPr lang="en-US" sz="2900" dirty="0" err="1">
                <a:solidFill>
                  <a:srgbClr val="2B4B82"/>
                </a:solidFill>
                <a:latin typeface="Clear Sans"/>
              </a:rPr>
              <a:t>gereken</a:t>
            </a:r>
            <a:r>
              <a:rPr lang="en-US" sz="2900" dirty="0">
                <a:solidFill>
                  <a:srgbClr val="2B4B82"/>
                </a:solidFill>
                <a:latin typeface="Clear Sans"/>
              </a:rPr>
              <a:t> </a:t>
            </a:r>
            <a:r>
              <a:rPr lang="en-US" sz="2900" dirty="0" err="1">
                <a:solidFill>
                  <a:srgbClr val="2B4B82"/>
                </a:solidFill>
                <a:latin typeface="Clear Sans"/>
              </a:rPr>
              <a:t>bitiş</a:t>
            </a:r>
            <a:r>
              <a:rPr lang="en-US" sz="2900" dirty="0">
                <a:solidFill>
                  <a:srgbClr val="2B4B82"/>
                </a:solidFill>
                <a:latin typeface="Clear Sans"/>
              </a:rPr>
              <a:t> </a:t>
            </a:r>
            <a:r>
              <a:rPr lang="en-US" sz="2900" dirty="0" err="1">
                <a:solidFill>
                  <a:srgbClr val="2B4B82"/>
                </a:solidFill>
                <a:latin typeface="Clear Sans"/>
              </a:rPr>
              <a:t>noktası</a:t>
            </a:r>
            <a:r>
              <a:rPr lang="en-US" sz="2900" dirty="0">
                <a:solidFill>
                  <a:srgbClr val="2B4B82"/>
                </a:solidFill>
                <a:latin typeface="Clear Sans"/>
              </a:rPr>
              <a:t> (G) </a:t>
            </a:r>
            <a:r>
              <a:rPr lang="en-US" sz="2900" dirty="0" err="1">
                <a:solidFill>
                  <a:srgbClr val="2B4B82"/>
                </a:solidFill>
                <a:latin typeface="Clear Sans"/>
              </a:rPr>
              <a:t>için</a:t>
            </a:r>
            <a:r>
              <a:rPr lang="en-US" sz="2900" dirty="0">
                <a:solidFill>
                  <a:srgbClr val="2B4B82"/>
                </a:solidFill>
                <a:latin typeface="Clear Sans"/>
              </a:rPr>
              <a:t> </a:t>
            </a:r>
            <a:r>
              <a:rPr lang="en-US" sz="2900" dirty="0" err="1">
                <a:solidFill>
                  <a:srgbClr val="2B4B82"/>
                </a:solidFill>
                <a:latin typeface="Clear Sans"/>
              </a:rPr>
              <a:t>yüksek</a:t>
            </a:r>
            <a:r>
              <a:rPr lang="en-US" sz="2900" dirty="0">
                <a:solidFill>
                  <a:srgbClr val="2B4B82"/>
                </a:solidFill>
                <a:latin typeface="Clear Sans"/>
              </a:rPr>
              <a:t> </a:t>
            </a:r>
            <a:r>
              <a:rPr lang="en-US" sz="2900" dirty="0" err="1">
                <a:solidFill>
                  <a:srgbClr val="2B4B82"/>
                </a:solidFill>
                <a:latin typeface="Clear Sans"/>
              </a:rPr>
              <a:t>değerde</a:t>
            </a:r>
            <a:r>
              <a:rPr lang="en-US" sz="2900" dirty="0">
                <a:solidFill>
                  <a:srgbClr val="2B4B82"/>
                </a:solidFill>
                <a:latin typeface="Clear Sans"/>
              </a:rPr>
              <a:t> </a:t>
            </a:r>
            <a:r>
              <a:rPr lang="en-US" sz="2900" dirty="0" err="1">
                <a:solidFill>
                  <a:srgbClr val="2B4B82"/>
                </a:solidFill>
                <a:latin typeface="Clear Sans"/>
              </a:rPr>
              <a:t>olması</a:t>
            </a:r>
            <a:r>
              <a:rPr lang="en-US" sz="2900" dirty="0">
                <a:solidFill>
                  <a:srgbClr val="2B4B82"/>
                </a:solidFill>
                <a:latin typeface="Clear Sans"/>
              </a:rPr>
              <a:t> </a:t>
            </a:r>
            <a:r>
              <a:rPr lang="en-US" sz="2900" dirty="0" err="1">
                <a:solidFill>
                  <a:srgbClr val="2B4B82"/>
                </a:solidFill>
                <a:latin typeface="Clear Sans"/>
              </a:rPr>
              <a:t>gerekmektedir</a:t>
            </a:r>
            <a:r>
              <a:rPr lang="en-US" sz="2900" dirty="0">
                <a:solidFill>
                  <a:srgbClr val="2B4B82"/>
                </a:solidFill>
                <a:latin typeface="Clear San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6230600" cy="4098290"/>
          </a:xfrm>
          <a:prstGeom prst="rect">
            <a:avLst/>
          </a:prstGeom>
        </p:spPr>
        <p:txBody>
          <a:bodyPr lIns="0" tIns="0" rIns="0" bIns="0" rtlCol="0" anchor="t">
            <a:spAutoFit/>
          </a:bodyPr>
          <a:lstStyle/>
          <a:p>
            <a:pPr algn="l">
              <a:lnSpc>
                <a:spcPts val="4060"/>
              </a:lnSpc>
            </a:pPr>
            <a:r>
              <a:rPr lang="en-US" sz="2900" dirty="0" err="1">
                <a:solidFill>
                  <a:srgbClr val="2B4B82"/>
                </a:solidFill>
                <a:latin typeface="Clear Sans"/>
              </a:rPr>
              <a:t>Problemin</a:t>
            </a:r>
            <a:r>
              <a:rPr lang="en-US" sz="2900" dirty="0">
                <a:solidFill>
                  <a:srgbClr val="2B4B82"/>
                </a:solidFill>
                <a:latin typeface="Clear Sans"/>
              </a:rPr>
              <a:t> </a:t>
            </a:r>
            <a:r>
              <a:rPr lang="en-US" sz="2900" dirty="0" err="1">
                <a:solidFill>
                  <a:srgbClr val="2B4B82"/>
                </a:solidFill>
                <a:latin typeface="Clear Sans"/>
              </a:rPr>
              <a:t>çözümü</a:t>
            </a:r>
            <a:r>
              <a:rPr lang="en-US" sz="2900" dirty="0">
                <a:solidFill>
                  <a:srgbClr val="2B4B82"/>
                </a:solidFill>
                <a:latin typeface="Clear Sans"/>
              </a:rPr>
              <a:t> </a:t>
            </a:r>
            <a:r>
              <a:rPr lang="en-US" sz="2900" dirty="0" err="1">
                <a:solidFill>
                  <a:srgbClr val="2B4B82"/>
                </a:solidFill>
                <a:latin typeface="Clear Sans"/>
              </a:rPr>
              <a:t>için</a:t>
            </a:r>
            <a:r>
              <a:rPr lang="en-US" sz="2900" dirty="0">
                <a:solidFill>
                  <a:srgbClr val="2B4B82"/>
                </a:solidFill>
                <a:latin typeface="Clear Sans"/>
              </a:rPr>
              <a:t> problem </a:t>
            </a:r>
            <a:r>
              <a:rPr lang="en-US" sz="2900" dirty="0" err="1">
                <a:solidFill>
                  <a:srgbClr val="2B4B82"/>
                </a:solidFill>
                <a:latin typeface="Clear Sans"/>
              </a:rPr>
              <a:t>puan</a:t>
            </a:r>
            <a:r>
              <a:rPr lang="en-US" sz="2900" dirty="0">
                <a:solidFill>
                  <a:srgbClr val="2B4B82"/>
                </a:solidFill>
                <a:latin typeface="Clear Sans"/>
              </a:rPr>
              <a:t> </a:t>
            </a:r>
            <a:r>
              <a:rPr lang="en-US" sz="2900" dirty="0" err="1">
                <a:solidFill>
                  <a:srgbClr val="2B4B82"/>
                </a:solidFill>
                <a:latin typeface="Clear Sans"/>
              </a:rPr>
              <a:t>tablosu</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ortamının</a:t>
            </a:r>
            <a:r>
              <a:rPr lang="en-US" sz="2900" dirty="0">
                <a:solidFill>
                  <a:srgbClr val="2B4B82"/>
                </a:solidFill>
                <a:latin typeface="Clear Sans"/>
              </a:rPr>
              <a:t> </a:t>
            </a:r>
            <a:r>
              <a:rPr lang="en-US" sz="2900" dirty="0" err="1">
                <a:solidFill>
                  <a:srgbClr val="2B4B82"/>
                </a:solidFill>
                <a:latin typeface="Clear Sans"/>
              </a:rPr>
              <a:t>hazır</a:t>
            </a:r>
            <a:r>
              <a:rPr lang="en-US" sz="2900" dirty="0">
                <a:solidFill>
                  <a:srgbClr val="2B4B82"/>
                </a:solidFill>
                <a:latin typeface="Clear Sans"/>
              </a:rPr>
              <a:t> </a:t>
            </a:r>
            <a:r>
              <a:rPr lang="en-US" sz="2900" dirty="0" err="1">
                <a:solidFill>
                  <a:srgbClr val="2B4B82"/>
                </a:solidFill>
                <a:latin typeface="Clear Sans"/>
              </a:rPr>
              <a:t>olduğu</a:t>
            </a:r>
            <a:r>
              <a:rPr lang="en-US" sz="2900" dirty="0">
                <a:solidFill>
                  <a:srgbClr val="2B4B82"/>
                </a:solidFill>
                <a:latin typeface="Clear Sans"/>
              </a:rPr>
              <a:t> </a:t>
            </a:r>
            <a:r>
              <a:rPr lang="en-US" sz="2900" dirty="0" err="1">
                <a:solidFill>
                  <a:srgbClr val="2B4B82"/>
                </a:solidFill>
                <a:latin typeface="Clear Sans"/>
              </a:rPr>
              <a:t>OpenAI</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tabanlı</a:t>
            </a:r>
            <a:r>
              <a:rPr lang="en-US" sz="2900" dirty="0">
                <a:solidFill>
                  <a:srgbClr val="2B4B82"/>
                </a:solidFill>
                <a:latin typeface="Clear Sans"/>
              </a:rPr>
              <a:t> </a:t>
            </a:r>
            <a:r>
              <a:rPr lang="en-US" sz="2900" dirty="0" err="1">
                <a:solidFill>
                  <a:srgbClr val="2B4B82"/>
                </a:solidFill>
                <a:latin typeface="Clear Sans"/>
              </a:rPr>
              <a:t>modelleme</a:t>
            </a:r>
            <a:r>
              <a:rPr lang="en-US" sz="2900" dirty="0">
                <a:solidFill>
                  <a:srgbClr val="2B4B82"/>
                </a:solidFill>
                <a:latin typeface="Clear Sans"/>
              </a:rPr>
              <a:t> </a:t>
            </a:r>
            <a:r>
              <a:rPr lang="en-US" sz="2900" dirty="0" err="1">
                <a:solidFill>
                  <a:srgbClr val="2B4B82"/>
                </a:solidFill>
                <a:latin typeface="Clear Sans"/>
              </a:rPr>
              <a:t>kütüphanesi</a:t>
            </a:r>
            <a:r>
              <a:rPr lang="en-US" sz="2900" dirty="0">
                <a:solidFill>
                  <a:srgbClr val="2B4B82"/>
                </a:solidFill>
                <a:latin typeface="Clear Sans"/>
              </a:rPr>
              <a:t> </a:t>
            </a:r>
            <a:r>
              <a:rPr lang="en-US" sz="2900" dirty="0" err="1">
                <a:solidFill>
                  <a:srgbClr val="2B4B82"/>
                </a:solidFill>
                <a:latin typeface="Clear Sans"/>
              </a:rPr>
              <a:t>olan</a:t>
            </a:r>
            <a:r>
              <a:rPr lang="en-US" sz="2900" dirty="0">
                <a:solidFill>
                  <a:srgbClr val="2B4B82"/>
                </a:solidFill>
                <a:latin typeface="Clear Sans"/>
              </a:rPr>
              <a:t> gym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ortamı</a:t>
            </a:r>
            <a:r>
              <a:rPr lang="en-US" sz="2900" dirty="0">
                <a:solidFill>
                  <a:srgbClr val="2B4B82"/>
                </a:solidFill>
                <a:latin typeface="Clear Sans"/>
              </a:rPr>
              <a:t> </a:t>
            </a:r>
            <a:r>
              <a:rPr lang="en-US" sz="2900" dirty="0" err="1">
                <a:solidFill>
                  <a:srgbClr val="2B4B82"/>
                </a:solidFill>
                <a:latin typeface="Clear Sans"/>
              </a:rPr>
              <a:t>için</a:t>
            </a:r>
            <a:r>
              <a:rPr lang="en-US" sz="2900" dirty="0">
                <a:solidFill>
                  <a:srgbClr val="2B4B82"/>
                </a:solidFill>
                <a:latin typeface="Clear Sans"/>
              </a:rPr>
              <a:t> </a:t>
            </a:r>
            <a:r>
              <a:rPr lang="en-US" sz="2900" dirty="0" err="1">
                <a:solidFill>
                  <a:srgbClr val="2B4B82"/>
                </a:solidFill>
                <a:latin typeface="Clear Sans"/>
              </a:rPr>
              <a:t>Python’a</a:t>
            </a:r>
            <a:r>
              <a:rPr lang="en-US" sz="2900" dirty="0">
                <a:solidFill>
                  <a:srgbClr val="2B4B82"/>
                </a:solidFill>
                <a:latin typeface="Clear Sans"/>
              </a:rPr>
              <a:t> </a:t>
            </a:r>
            <a:r>
              <a:rPr lang="en-US" sz="2900" dirty="0" err="1">
                <a:solidFill>
                  <a:srgbClr val="2B4B82"/>
                </a:solidFill>
                <a:latin typeface="Clear Sans"/>
              </a:rPr>
              <a:t>yüklenir</a:t>
            </a:r>
            <a:r>
              <a:rPr lang="en-US" sz="2900" dirty="0">
                <a:solidFill>
                  <a:srgbClr val="2B4B82"/>
                </a:solidFill>
                <a:latin typeface="Clear Sans"/>
              </a:rPr>
              <a:t>: </a:t>
            </a:r>
          </a:p>
          <a:p>
            <a:pPr algn="l">
              <a:lnSpc>
                <a:spcPts val="4060"/>
              </a:lnSpc>
            </a:pPr>
            <a:r>
              <a:rPr lang="en-US" sz="2900" dirty="0">
                <a:solidFill>
                  <a:srgbClr val="2B4B82"/>
                </a:solidFill>
                <a:latin typeface="Clear Sans"/>
              </a:rPr>
              <a:t>pip install gym </a:t>
            </a:r>
          </a:p>
          <a:p>
            <a:pPr algn="l">
              <a:lnSpc>
                <a:spcPts val="4060"/>
              </a:lnSpc>
            </a:pPr>
            <a:endParaRPr lang="en-US" sz="2900" dirty="0">
              <a:solidFill>
                <a:srgbClr val="2B4B82"/>
              </a:solidFill>
              <a:latin typeface="Clear Sans"/>
            </a:endParaRPr>
          </a:p>
          <a:p>
            <a:pPr algn="l">
              <a:lnSpc>
                <a:spcPts val="4060"/>
              </a:lnSpc>
            </a:pP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tabanlı</a:t>
            </a:r>
            <a:r>
              <a:rPr lang="en-US" sz="2900" dirty="0">
                <a:solidFill>
                  <a:srgbClr val="2B4B82"/>
                </a:solidFill>
                <a:latin typeface="Clear Sans"/>
              </a:rPr>
              <a:t> </a:t>
            </a:r>
            <a:r>
              <a:rPr lang="en-US" sz="2900" dirty="0" err="1">
                <a:solidFill>
                  <a:srgbClr val="2B4B82"/>
                </a:solidFill>
                <a:latin typeface="Clear Sans"/>
              </a:rPr>
              <a:t>modelleme</a:t>
            </a:r>
            <a:r>
              <a:rPr lang="en-US" sz="2900" dirty="0">
                <a:solidFill>
                  <a:srgbClr val="2B4B82"/>
                </a:solidFill>
                <a:latin typeface="Clear Sans"/>
              </a:rPr>
              <a:t> </a:t>
            </a:r>
            <a:r>
              <a:rPr lang="en-US" sz="2900" dirty="0" err="1">
                <a:solidFill>
                  <a:srgbClr val="2B4B82"/>
                </a:solidFill>
                <a:latin typeface="Clear Sans"/>
              </a:rPr>
              <a:t>kütüphanesi</a:t>
            </a:r>
            <a:r>
              <a:rPr lang="en-US" sz="2900" dirty="0">
                <a:solidFill>
                  <a:srgbClr val="2B4B82"/>
                </a:solidFill>
                <a:latin typeface="Clear Sans"/>
              </a:rPr>
              <a:t> </a:t>
            </a:r>
            <a:r>
              <a:rPr lang="en-US" sz="2900" dirty="0" err="1">
                <a:solidFill>
                  <a:srgbClr val="2B4B82"/>
                </a:solidFill>
                <a:latin typeface="Clear Sans"/>
              </a:rPr>
              <a:t>gym’in</a:t>
            </a:r>
            <a:r>
              <a:rPr lang="en-US" sz="2900" dirty="0">
                <a:solidFill>
                  <a:srgbClr val="2B4B82"/>
                </a:solidFill>
                <a:latin typeface="Clear Sans"/>
              </a:rPr>
              <a:t> </a:t>
            </a:r>
            <a:r>
              <a:rPr lang="en-US" sz="2900" dirty="0" err="1">
                <a:solidFill>
                  <a:srgbClr val="2B4B82"/>
                </a:solidFill>
                <a:latin typeface="Clear Sans"/>
              </a:rPr>
              <a:t>yüklenmesi</a:t>
            </a:r>
            <a:r>
              <a:rPr lang="en-US" sz="2900" dirty="0">
                <a:solidFill>
                  <a:srgbClr val="2B4B82"/>
                </a:solidFill>
                <a:latin typeface="Clear Sans"/>
              </a:rPr>
              <a:t> </a:t>
            </a:r>
            <a:r>
              <a:rPr lang="en-US" sz="2900" dirty="0" err="1">
                <a:solidFill>
                  <a:srgbClr val="2B4B82"/>
                </a:solidFill>
                <a:latin typeface="Clear Sans"/>
              </a:rPr>
              <a:t>sonrasında</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ortamında</a:t>
            </a:r>
            <a:r>
              <a:rPr lang="en-US" sz="2900" dirty="0">
                <a:solidFill>
                  <a:srgbClr val="2B4B82"/>
                </a:solidFill>
                <a:latin typeface="Clear Sans"/>
              </a:rPr>
              <a:t> </a:t>
            </a:r>
            <a:r>
              <a:rPr lang="en-US" sz="2900" dirty="0" err="1">
                <a:solidFill>
                  <a:srgbClr val="2B4B82"/>
                </a:solidFill>
                <a:latin typeface="Clear Sans"/>
              </a:rPr>
              <a:t>kullanılacak</a:t>
            </a:r>
            <a:r>
              <a:rPr lang="en-US" sz="2900" dirty="0">
                <a:solidFill>
                  <a:srgbClr val="2B4B82"/>
                </a:solidFill>
                <a:latin typeface="Clear Sans"/>
              </a:rPr>
              <a:t> gym </a:t>
            </a:r>
            <a:r>
              <a:rPr lang="en-US" sz="2900" dirty="0" err="1">
                <a:solidFill>
                  <a:srgbClr val="2B4B82"/>
                </a:solidFill>
                <a:latin typeface="Clear Sans"/>
              </a:rPr>
              <a:t>kütüphanesi</a:t>
            </a:r>
            <a:r>
              <a:rPr lang="en-US" sz="2900" dirty="0">
                <a:solidFill>
                  <a:srgbClr val="2B4B82"/>
                </a:solidFill>
                <a:latin typeface="Clear Sans"/>
              </a:rPr>
              <a:t> </a:t>
            </a:r>
            <a:r>
              <a:rPr lang="en-US" sz="2900" dirty="0" err="1">
                <a:solidFill>
                  <a:srgbClr val="2B4B82"/>
                </a:solidFill>
                <a:latin typeface="Clear Sans"/>
              </a:rPr>
              <a:t>çağrılır</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Donmuş</a:t>
            </a:r>
            <a:r>
              <a:rPr lang="en-US" sz="2900" dirty="0">
                <a:solidFill>
                  <a:srgbClr val="2B4B82"/>
                </a:solidFill>
                <a:latin typeface="Clear Sans"/>
              </a:rPr>
              <a:t> </a:t>
            </a:r>
            <a:r>
              <a:rPr lang="en-US" sz="2900" dirty="0" err="1">
                <a:solidFill>
                  <a:srgbClr val="2B4B82"/>
                </a:solidFill>
                <a:latin typeface="Clear Sans"/>
              </a:rPr>
              <a:t>Göl</a:t>
            </a:r>
            <a:r>
              <a:rPr lang="en-US" sz="2900" dirty="0">
                <a:solidFill>
                  <a:srgbClr val="2B4B82"/>
                </a:solidFill>
                <a:latin typeface="Clear Sans"/>
              </a:rPr>
              <a:t> </a:t>
            </a:r>
            <a:r>
              <a:rPr lang="en-US" sz="2900" dirty="0" err="1">
                <a:solidFill>
                  <a:srgbClr val="2B4B82"/>
                </a:solidFill>
                <a:latin typeface="Clear Sans"/>
              </a:rPr>
              <a:t>problemi</a:t>
            </a:r>
            <a:r>
              <a:rPr lang="en-US" sz="2900" dirty="0">
                <a:solidFill>
                  <a:srgbClr val="2B4B82"/>
                </a:solidFill>
                <a:latin typeface="Clear Sans"/>
              </a:rPr>
              <a:t> </a:t>
            </a:r>
            <a:r>
              <a:rPr lang="en-US" sz="2900" dirty="0" err="1">
                <a:solidFill>
                  <a:srgbClr val="2B4B82"/>
                </a:solidFill>
                <a:latin typeface="Clear Sans"/>
              </a:rPr>
              <a:t>tanımlamasıyla</a:t>
            </a:r>
            <a:r>
              <a:rPr lang="en-US" sz="2900" dirty="0">
                <a:solidFill>
                  <a:srgbClr val="2B4B82"/>
                </a:solidFill>
                <a:latin typeface="Clear Sans"/>
              </a:rPr>
              <a:t> </a:t>
            </a:r>
            <a:r>
              <a:rPr lang="en-US" sz="2900" dirty="0" err="1">
                <a:solidFill>
                  <a:srgbClr val="2B4B82"/>
                </a:solidFill>
                <a:latin typeface="Clear Sans"/>
              </a:rPr>
              <a:t>birlikte</a:t>
            </a:r>
            <a:r>
              <a:rPr lang="en-US" sz="2900" dirty="0">
                <a:solidFill>
                  <a:srgbClr val="2B4B82"/>
                </a:solidFill>
                <a:latin typeface="Clear Sans"/>
              </a:rPr>
              <a:t> </a:t>
            </a:r>
            <a:r>
              <a:rPr lang="en-US" sz="2900" dirty="0" err="1">
                <a:solidFill>
                  <a:srgbClr val="2B4B82"/>
                </a:solidFill>
                <a:latin typeface="Clear Sans"/>
              </a:rPr>
              <a:t>boş</a:t>
            </a:r>
            <a:r>
              <a:rPr lang="en-US" sz="2900" dirty="0">
                <a:solidFill>
                  <a:srgbClr val="2B4B82"/>
                </a:solidFill>
                <a:latin typeface="Clear Sans"/>
              </a:rPr>
              <a:t> Q </a:t>
            </a:r>
            <a:r>
              <a:rPr lang="en-US" sz="2900" dirty="0" err="1">
                <a:solidFill>
                  <a:srgbClr val="2B4B82"/>
                </a:solidFill>
                <a:latin typeface="Clear Sans"/>
              </a:rPr>
              <a:t>tablosu</a:t>
            </a:r>
            <a:r>
              <a:rPr lang="en-US" sz="2900" dirty="0">
                <a:solidFill>
                  <a:srgbClr val="2B4B82"/>
                </a:solidFill>
                <a:latin typeface="Clear Sans"/>
              </a:rPr>
              <a:t> </a:t>
            </a:r>
            <a:r>
              <a:rPr lang="en-US" sz="2900" dirty="0" err="1">
                <a:solidFill>
                  <a:srgbClr val="2B4B82"/>
                </a:solidFill>
                <a:latin typeface="Clear Sans"/>
              </a:rPr>
              <a:t>oluşturulur</a:t>
            </a:r>
            <a:r>
              <a:rPr lang="en-US" sz="2900" dirty="0">
                <a:solidFill>
                  <a:srgbClr val="2B4B82"/>
                </a:solidFill>
                <a:latin typeface="Clear Sans"/>
              </a:rPr>
              <a:t>. </a:t>
            </a:r>
            <a:r>
              <a:rPr lang="en-US" sz="2900" dirty="0" err="1">
                <a:solidFill>
                  <a:srgbClr val="2B4B82"/>
                </a:solidFill>
                <a:latin typeface="Clear Sans"/>
              </a:rPr>
              <a:t>Yine</a:t>
            </a:r>
            <a:r>
              <a:rPr lang="en-US" sz="2900" dirty="0">
                <a:solidFill>
                  <a:srgbClr val="2B4B82"/>
                </a:solidFill>
                <a:latin typeface="Clear Sans"/>
              </a:rPr>
              <a:t> Q-</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parametrelerinin</a:t>
            </a:r>
            <a:r>
              <a:rPr lang="en-US" sz="2900" dirty="0">
                <a:solidFill>
                  <a:srgbClr val="2B4B82"/>
                </a:solidFill>
                <a:latin typeface="Clear Sans"/>
              </a:rPr>
              <a:t> </a:t>
            </a:r>
            <a:r>
              <a:rPr lang="en-US" sz="2900" dirty="0" err="1">
                <a:solidFill>
                  <a:srgbClr val="2B4B82"/>
                </a:solidFill>
                <a:latin typeface="Clear Sans"/>
              </a:rPr>
              <a:t>belirlenmesi</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a:t>
            </a:r>
            <a:r>
              <a:rPr lang="en-US" sz="2900" dirty="0" err="1">
                <a:solidFill>
                  <a:srgbClr val="2B4B82"/>
                </a:solidFill>
                <a:latin typeface="Clear Sans"/>
              </a:rPr>
              <a:t>süreçte</a:t>
            </a:r>
            <a:r>
              <a:rPr lang="en-US" sz="2900" dirty="0">
                <a:solidFill>
                  <a:srgbClr val="2B4B82"/>
                </a:solidFill>
                <a:latin typeface="Clear Sans"/>
              </a:rPr>
              <a:t> </a:t>
            </a:r>
            <a:r>
              <a:rPr lang="en-US" sz="2900" dirty="0" err="1">
                <a:solidFill>
                  <a:srgbClr val="2B4B82"/>
                </a:solidFill>
                <a:latin typeface="Clear Sans"/>
              </a:rPr>
              <a:t>ihtiyaç</a:t>
            </a:r>
            <a:r>
              <a:rPr lang="en-US" sz="2900" dirty="0">
                <a:solidFill>
                  <a:srgbClr val="2B4B82"/>
                </a:solidFill>
                <a:latin typeface="Clear Sans"/>
              </a:rPr>
              <a:t> </a:t>
            </a:r>
            <a:r>
              <a:rPr lang="en-US" sz="2900" dirty="0" err="1">
                <a:solidFill>
                  <a:srgbClr val="2B4B82"/>
                </a:solidFill>
                <a:latin typeface="Clear Sans"/>
              </a:rPr>
              <a:t>duyulan</a:t>
            </a:r>
            <a:r>
              <a:rPr lang="en-US" sz="2900" dirty="0">
                <a:solidFill>
                  <a:srgbClr val="2B4B82"/>
                </a:solidFill>
                <a:latin typeface="Clear Sans"/>
              </a:rPr>
              <a:t> </a:t>
            </a:r>
            <a:r>
              <a:rPr lang="en-US" sz="2900" dirty="0" err="1">
                <a:solidFill>
                  <a:srgbClr val="2B4B82"/>
                </a:solidFill>
                <a:latin typeface="Clear Sans"/>
              </a:rPr>
              <a:t>ödül</a:t>
            </a:r>
            <a:r>
              <a:rPr lang="en-US" sz="2900" dirty="0">
                <a:solidFill>
                  <a:srgbClr val="2B4B82"/>
                </a:solidFill>
                <a:latin typeface="Clear Sans"/>
              </a:rPr>
              <a:t> </a:t>
            </a:r>
            <a:r>
              <a:rPr lang="en-US" sz="2900" dirty="0" err="1">
                <a:solidFill>
                  <a:srgbClr val="2B4B82"/>
                </a:solidFill>
                <a:latin typeface="Clear Sans"/>
              </a:rPr>
              <a:t>değerleri</a:t>
            </a:r>
            <a:r>
              <a:rPr lang="en-US" sz="2900" dirty="0">
                <a:solidFill>
                  <a:srgbClr val="2B4B82"/>
                </a:solidFill>
                <a:latin typeface="Clear Sans"/>
              </a:rPr>
              <a:t> </a:t>
            </a:r>
            <a:r>
              <a:rPr lang="en-US" sz="2900" dirty="0" err="1">
                <a:solidFill>
                  <a:srgbClr val="2B4B82"/>
                </a:solidFill>
                <a:latin typeface="Clear Sans"/>
              </a:rPr>
              <a:t>listesinin</a:t>
            </a:r>
            <a:r>
              <a:rPr lang="en-US" sz="2900" dirty="0">
                <a:solidFill>
                  <a:srgbClr val="2B4B82"/>
                </a:solidFill>
                <a:latin typeface="Clear Sans"/>
              </a:rPr>
              <a:t> </a:t>
            </a:r>
            <a:r>
              <a:rPr lang="en-US" sz="2900" dirty="0" err="1">
                <a:solidFill>
                  <a:srgbClr val="2B4B82"/>
                </a:solidFill>
                <a:latin typeface="Clear Sans"/>
              </a:rPr>
              <a:t>değişken</a:t>
            </a:r>
            <a:r>
              <a:rPr lang="en-US" sz="2900" dirty="0">
                <a:solidFill>
                  <a:srgbClr val="2B4B82"/>
                </a:solidFill>
                <a:latin typeface="Clear Sans"/>
              </a:rPr>
              <a:t> </a:t>
            </a:r>
            <a:r>
              <a:rPr lang="en-US" sz="2900" dirty="0" err="1">
                <a:solidFill>
                  <a:srgbClr val="2B4B82"/>
                </a:solidFill>
                <a:latin typeface="Clear Sans"/>
              </a:rPr>
              <a:t>tanımları</a:t>
            </a:r>
            <a:r>
              <a:rPr lang="en-US" sz="2900" dirty="0">
                <a:solidFill>
                  <a:srgbClr val="2B4B82"/>
                </a:solidFill>
                <a:latin typeface="Clear Sans"/>
              </a:rPr>
              <a:t> da </a:t>
            </a:r>
            <a:r>
              <a:rPr lang="en-US" sz="2900" dirty="0" err="1">
                <a:solidFill>
                  <a:srgbClr val="2B4B82"/>
                </a:solidFill>
                <a:latin typeface="Clear Sans"/>
              </a:rPr>
              <a:t>kodlanır</a:t>
            </a:r>
            <a:r>
              <a:rPr lang="en-US" sz="2900" dirty="0">
                <a:solidFill>
                  <a:srgbClr val="2B4B82"/>
                </a:solidFill>
                <a:latin typeface="Clear Sans"/>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028700" y="2273930"/>
            <a:ext cx="16230600" cy="5739140"/>
          </a:xfrm>
          <a:custGeom>
            <a:avLst/>
            <a:gdLst/>
            <a:ahLst/>
            <a:cxnLst/>
            <a:rect l="l" t="t" r="r" b="b"/>
            <a:pathLst>
              <a:path w="16230600" h="5739140">
                <a:moveTo>
                  <a:pt x="0" y="0"/>
                </a:moveTo>
                <a:lnTo>
                  <a:pt x="16230600" y="0"/>
                </a:lnTo>
                <a:lnTo>
                  <a:pt x="16230600" y="5739140"/>
                </a:lnTo>
                <a:lnTo>
                  <a:pt x="0" y="5739140"/>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6230600" cy="7698740"/>
          </a:xfrm>
          <a:prstGeom prst="rect">
            <a:avLst/>
          </a:prstGeom>
        </p:spPr>
        <p:txBody>
          <a:bodyPr lIns="0" tIns="0" rIns="0" bIns="0" rtlCol="0" anchor="t">
            <a:spAutoFit/>
          </a:bodyPr>
          <a:lstStyle/>
          <a:p>
            <a:pPr algn="l">
              <a:lnSpc>
                <a:spcPts val="4060"/>
              </a:lnSpc>
            </a:pPr>
            <a:r>
              <a:rPr lang="en-US" sz="2900" dirty="0">
                <a:solidFill>
                  <a:srgbClr val="2B4B82"/>
                </a:solidFill>
                <a:latin typeface="Clear Sans"/>
              </a:rPr>
              <a:t>1. </a:t>
            </a:r>
            <a:r>
              <a:rPr lang="en-US" sz="2900" dirty="0" err="1">
                <a:solidFill>
                  <a:srgbClr val="2B4B82"/>
                </a:solidFill>
                <a:latin typeface="Clear Sans"/>
              </a:rPr>
              <a:t>ve</a:t>
            </a:r>
            <a:r>
              <a:rPr lang="en-US" sz="2900" dirty="0">
                <a:solidFill>
                  <a:srgbClr val="2B4B82"/>
                </a:solidFill>
                <a:latin typeface="Clear Sans"/>
              </a:rPr>
              <a:t> 2. </a:t>
            </a:r>
            <a:r>
              <a:rPr lang="en-US" sz="2900" dirty="0" err="1">
                <a:solidFill>
                  <a:srgbClr val="2B4B82"/>
                </a:solidFill>
                <a:latin typeface="Clear Sans"/>
              </a:rPr>
              <a:t>satırlar</a:t>
            </a:r>
            <a:r>
              <a:rPr lang="en-US" sz="2900" dirty="0">
                <a:solidFill>
                  <a:srgbClr val="2B4B82"/>
                </a:solidFill>
                <a:latin typeface="Clear Sans"/>
              </a:rPr>
              <a:t> </a:t>
            </a:r>
            <a:r>
              <a:rPr lang="en-US" sz="2900" dirty="0" err="1">
                <a:solidFill>
                  <a:srgbClr val="2B4B82"/>
                </a:solidFill>
                <a:latin typeface="Clear Sans"/>
              </a:rPr>
              <a:t>gerekli</a:t>
            </a:r>
            <a:r>
              <a:rPr lang="en-US" sz="2900" dirty="0">
                <a:solidFill>
                  <a:srgbClr val="2B4B82"/>
                </a:solidFill>
                <a:latin typeface="Clear Sans"/>
              </a:rPr>
              <a:t> </a:t>
            </a:r>
            <a:r>
              <a:rPr lang="en-US" sz="2900" dirty="0" err="1">
                <a:solidFill>
                  <a:srgbClr val="2B4B82"/>
                </a:solidFill>
                <a:latin typeface="Clear Sans"/>
              </a:rPr>
              <a:t>olan</a:t>
            </a:r>
            <a:r>
              <a:rPr lang="en-US" sz="2900" dirty="0">
                <a:solidFill>
                  <a:srgbClr val="2B4B82"/>
                </a:solidFill>
                <a:latin typeface="Clear Sans"/>
              </a:rPr>
              <a:t> gym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numpy</a:t>
            </a:r>
            <a:r>
              <a:rPr lang="en-US" sz="2900" dirty="0">
                <a:solidFill>
                  <a:srgbClr val="2B4B82"/>
                </a:solidFill>
                <a:latin typeface="Clear Sans"/>
              </a:rPr>
              <a:t> </a:t>
            </a:r>
            <a:r>
              <a:rPr lang="en-US" sz="2900" dirty="0" err="1">
                <a:solidFill>
                  <a:srgbClr val="2B4B82"/>
                </a:solidFill>
                <a:latin typeface="Clear Sans"/>
              </a:rPr>
              <a:t>çağrılarına</a:t>
            </a:r>
            <a:r>
              <a:rPr lang="en-US" sz="2900" dirty="0">
                <a:solidFill>
                  <a:srgbClr val="2B4B82"/>
                </a:solidFill>
                <a:latin typeface="Clear Sans"/>
              </a:rPr>
              <a:t> </a:t>
            </a:r>
            <a:r>
              <a:rPr lang="en-US" sz="2900" dirty="0" err="1">
                <a:solidFill>
                  <a:srgbClr val="2B4B82"/>
                </a:solidFill>
                <a:latin typeface="Clear Sans"/>
              </a:rPr>
              <a:t>tekabül</a:t>
            </a:r>
            <a:r>
              <a:rPr lang="en-US" sz="2900" dirty="0">
                <a:solidFill>
                  <a:srgbClr val="2B4B82"/>
                </a:solidFill>
                <a:latin typeface="Clear Sans"/>
              </a:rPr>
              <a:t> </a:t>
            </a:r>
            <a:r>
              <a:rPr lang="en-US" sz="2900" dirty="0" err="1">
                <a:solidFill>
                  <a:srgbClr val="2B4B82"/>
                </a:solidFill>
                <a:latin typeface="Clear Sans"/>
              </a:rPr>
              <a:t>etmektedir</a:t>
            </a:r>
            <a:r>
              <a:rPr lang="en-US" sz="2900" dirty="0">
                <a:solidFill>
                  <a:srgbClr val="2B4B82"/>
                </a:solidFill>
                <a:latin typeface="Clear Sans"/>
              </a:rPr>
              <a:t>. </a:t>
            </a:r>
          </a:p>
          <a:p>
            <a:pPr algn="l">
              <a:lnSpc>
                <a:spcPts val="4060"/>
              </a:lnSpc>
            </a:pPr>
            <a:endParaRPr lang="en-US" sz="2900" dirty="0">
              <a:solidFill>
                <a:srgbClr val="2B4B82"/>
              </a:solidFill>
              <a:latin typeface="Clear Sans"/>
            </a:endParaRPr>
          </a:p>
          <a:p>
            <a:pPr algn="l">
              <a:lnSpc>
                <a:spcPts val="4060"/>
              </a:lnSpc>
            </a:pPr>
            <a:r>
              <a:rPr lang="en-US" sz="2900" dirty="0">
                <a:solidFill>
                  <a:srgbClr val="2B4B82"/>
                </a:solidFill>
                <a:latin typeface="Clear Sans"/>
              </a:rPr>
              <a:t>3. </a:t>
            </a:r>
            <a:r>
              <a:rPr lang="en-US" sz="2900" dirty="0" err="1">
                <a:solidFill>
                  <a:srgbClr val="2B4B82"/>
                </a:solidFill>
                <a:latin typeface="Clear Sans"/>
              </a:rPr>
              <a:t>satırda</a:t>
            </a:r>
            <a:r>
              <a:rPr lang="en-US" sz="2900" dirty="0">
                <a:solidFill>
                  <a:srgbClr val="2B4B82"/>
                </a:solidFill>
                <a:latin typeface="Clear Sans"/>
              </a:rPr>
              <a:t> </a:t>
            </a:r>
            <a:r>
              <a:rPr lang="en-US" sz="2900" dirty="0" err="1">
                <a:solidFill>
                  <a:srgbClr val="2B4B82"/>
                </a:solidFill>
                <a:latin typeface="Clear Sans"/>
              </a:rPr>
              <a:t>Donmuş</a:t>
            </a:r>
            <a:r>
              <a:rPr lang="en-US" sz="2900" dirty="0">
                <a:solidFill>
                  <a:srgbClr val="2B4B82"/>
                </a:solidFill>
                <a:latin typeface="Clear Sans"/>
              </a:rPr>
              <a:t> </a:t>
            </a:r>
            <a:r>
              <a:rPr lang="en-US" sz="2900" dirty="0" err="1">
                <a:solidFill>
                  <a:srgbClr val="2B4B82"/>
                </a:solidFill>
                <a:latin typeface="Clear Sans"/>
              </a:rPr>
              <a:t>Göl</a:t>
            </a:r>
            <a:r>
              <a:rPr lang="en-US" sz="2900" dirty="0">
                <a:solidFill>
                  <a:srgbClr val="2B4B82"/>
                </a:solidFill>
                <a:latin typeface="Clear Sans"/>
              </a:rPr>
              <a:t> </a:t>
            </a:r>
            <a:r>
              <a:rPr lang="en-US" sz="2900" dirty="0" err="1">
                <a:solidFill>
                  <a:srgbClr val="2B4B82"/>
                </a:solidFill>
                <a:latin typeface="Clear Sans"/>
              </a:rPr>
              <a:t>problemi</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a:t>
            </a:r>
            <a:r>
              <a:rPr lang="en-US" sz="2900" dirty="0" err="1">
                <a:solidFill>
                  <a:srgbClr val="2B4B82"/>
                </a:solidFill>
                <a:latin typeface="Clear Sans"/>
              </a:rPr>
              <a:t>ortam</a:t>
            </a:r>
            <a:r>
              <a:rPr lang="en-US" sz="2900" dirty="0">
                <a:solidFill>
                  <a:srgbClr val="2B4B82"/>
                </a:solidFill>
                <a:latin typeface="Clear Sans"/>
              </a:rPr>
              <a:t> </a:t>
            </a:r>
            <a:r>
              <a:rPr lang="en-US" sz="2900" dirty="0" err="1">
                <a:solidFill>
                  <a:srgbClr val="2B4B82"/>
                </a:solidFill>
                <a:latin typeface="Clear Sans"/>
              </a:rPr>
              <a:t>adı</a:t>
            </a:r>
            <a:r>
              <a:rPr lang="en-US" sz="2900" dirty="0">
                <a:solidFill>
                  <a:srgbClr val="2B4B82"/>
                </a:solidFill>
                <a:latin typeface="Clear Sans"/>
              </a:rPr>
              <a:t> </a:t>
            </a:r>
            <a:r>
              <a:rPr lang="en-US" sz="2900" dirty="0" err="1">
                <a:solidFill>
                  <a:srgbClr val="2B4B82"/>
                </a:solidFill>
                <a:latin typeface="Clear Sans"/>
              </a:rPr>
              <a:t>altında</a:t>
            </a:r>
            <a:r>
              <a:rPr lang="en-US" sz="2900" dirty="0">
                <a:solidFill>
                  <a:srgbClr val="2B4B82"/>
                </a:solidFill>
                <a:latin typeface="Clear Sans"/>
              </a:rPr>
              <a:t> problem </a:t>
            </a:r>
            <a:r>
              <a:rPr lang="en-US" sz="2900" dirty="0" err="1">
                <a:solidFill>
                  <a:srgbClr val="2B4B82"/>
                </a:solidFill>
                <a:latin typeface="Clear Sans"/>
              </a:rPr>
              <a:t>ortamının</a:t>
            </a:r>
            <a:r>
              <a:rPr lang="en-US" sz="2900" dirty="0">
                <a:solidFill>
                  <a:srgbClr val="2B4B82"/>
                </a:solidFill>
                <a:latin typeface="Clear Sans"/>
              </a:rPr>
              <a:t> </a:t>
            </a:r>
            <a:r>
              <a:rPr lang="en-US" sz="2900" dirty="0" err="1">
                <a:solidFill>
                  <a:srgbClr val="2B4B82"/>
                </a:solidFill>
                <a:latin typeface="Clear Sans"/>
              </a:rPr>
              <a:t>otomatik</a:t>
            </a:r>
            <a:r>
              <a:rPr lang="en-US" sz="2900" dirty="0">
                <a:solidFill>
                  <a:srgbClr val="2B4B82"/>
                </a:solidFill>
                <a:latin typeface="Clear Sans"/>
              </a:rPr>
              <a:t> </a:t>
            </a:r>
            <a:r>
              <a:rPr lang="en-US" sz="2900" dirty="0" err="1">
                <a:solidFill>
                  <a:srgbClr val="2B4B82"/>
                </a:solidFill>
                <a:latin typeface="Clear Sans"/>
              </a:rPr>
              <a:t>modellenmesi</a:t>
            </a:r>
            <a:r>
              <a:rPr lang="en-US" sz="2900" dirty="0">
                <a:solidFill>
                  <a:srgbClr val="2B4B82"/>
                </a:solidFill>
                <a:latin typeface="Clear Sans"/>
              </a:rPr>
              <a:t> </a:t>
            </a:r>
            <a:r>
              <a:rPr lang="en-US" sz="2900" dirty="0" err="1">
                <a:solidFill>
                  <a:srgbClr val="2B4B82"/>
                </a:solidFill>
                <a:latin typeface="Clear Sans"/>
              </a:rPr>
              <a:t>sağlanır</a:t>
            </a:r>
            <a:r>
              <a:rPr lang="en-US" sz="2900" dirty="0">
                <a:solidFill>
                  <a:srgbClr val="2B4B82"/>
                </a:solidFill>
                <a:latin typeface="Clear Sans"/>
              </a:rPr>
              <a:t>. </a:t>
            </a:r>
          </a:p>
          <a:p>
            <a:pPr algn="l">
              <a:lnSpc>
                <a:spcPts val="4060"/>
              </a:lnSpc>
            </a:pPr>
            <a:endParaRPr lang="en-US" sz="2900" dirty="0">
              <a:solidFill>
                <a:srgbClr val="2B4B82"/>
              </a:solidFill>
              <a:latin typeface="Clear Sans"/>
            </a:endParaRPr>
          </a:p>
          <a:p>
            <a:pPr algn="l">
              <a:lnSpc>
                <a:spcPts val="4060"/>
              </a:lnSpc>
            </a:pPr>
            <a:r>
              <a:rPr lang="en-US" sz="2900" dirty="0">
                <a:solidFill>
                  <a:srgbClr val="2B4B82"/>
                </a:solidFill>
                <a:latin typeface="Clear Sans"/>
              </a:rPr>
              <a:t>4. </a:t>
            </a:r>
            <a:r>
              <a:rPr lang="en-US" sz="2900" dirty="0" err="1">
                <a:solidFill>
                  <a:srgbClr val="2B4B82"/>
                </a:solidFill>
                <a:latin typeface="Clear Sans"/>
              </a:rPr>
              <a:t>satırda</a:t>
            </a:r>
            <a:r>
              <a:rPr lang="en-US" sz="2900" dirty="0">
                <a:solidFill>
                  <a:srgbClr val="2B4B82"/>
                </a:solidFill>
                <a:latin typeface="Clear Sans"/>
              </a:rPr>
              <a:t> </a:t>
            </a:r>
            <a:r>
              <a:rPr lang="en-US" sz="2900" dirty="0" err="1">
                <a:solidFill>
                  <a:srgbClr val="2B4B82"/>
                </a:solidFill>
                <a:latin typeface="Clear Sans"/>
              </a:rPr>
              <a:t>içeriği</a:t>
            </a:r>
            <a:r>
              <a:rPr lang="en-US" sz="2900" dirty="0">
                <a:solidFill>
                  <a:srgbClr val="2B4B82"/>
                </a:solidFill>
                <a:latin typeface="Clear Sans"/>
              </a:rPr>
              <a:t> </a:t>
            </a:r>
            <a:r>
              <a:rPr lang="en-US" sz="2900" dirty="0" err="1">
                <a:solidFill>
                  <a:srgbClr val="2B4B82"/>
                </a:solidFill>
                <a:latin typeface="Clear Sans"/>
              </a:rPr>
              <a:t>boş</a:t>
            </a:r>
            <a:r>
              <a:rPr lang="en-US" sz="2900" dirty="0">
                <a:solidFill>
                  <a:srgbClr val="2B4B82"/>
                </a:solidFill>
                <a:latin typeface="Clear Sans"/>
              </a:rPr>
              <a:t> Q </a:t>
            </a:r>
            <a:r>
              <a:rPr lang="en-US" sz="2900" dirty="0" err="1">
                <a:solidFill>
                  <a:srgbClr val="2B4B82"/>
                </a:solidFill>
                <a:latin typeface="Clear Sans"/>
              </a:rPr>
              <a:t>tablosu</a:t>
            </a:r>
            <a:r>
              <a:rPr lang="en-US" sz="2900" dirty="0">
                <a:solidFill>
                  <a:srgbClr val="2B4B82"/>
                </a:solidFill>
                <a:latin typeface="Clear Sans"/>
              </a:rPr>
              <a:t> </a:t>
            </a:r>
            <a:r>
              <a:rPr lang="en-US" sz="2900" dirty="0" err="1">
                <a:solidFill>
                  <a:srgbClr val="2B4B82"/>
                </a:solidFill>
                <a:latin typeface="Clear Sans"/>
              </a:rPr>
              <a:t>tanımlanır</a:t>
            </a:r>
            <a:r>
              <a:rPr lang="en-US" sz="2900" dirty="0">
                <a:solidFill>
                  <a:srgbClr val="2B4B82"/>
                </a:solidFill>
                <a:latin typeface="Clear Sans"/>
              </a:rPr>
              <a:t>. </a:t>
            </a:r>
            <a:r>
              <a:rPr lang="en-US" sz="2900" dirty="0" err="1">
                <a:solidFill>
                  <a:srgbClr val="2B4B82"/>
                </a:solidFill>
                <a:latin typeface="Clear Sans"/>
              </a:rPr>
              <a:t>Böylelikle</a:t>
            </a:r>
            <a:r>
              <a:rPr lang="en-US" sz="2900" dirty="0">
                <a:solidFill>
                  <a:srgbClr val="2B4B82"/>
                </a:solidFill>
                <a:latin typeface="Clear Sans"/>
              </a:rPr>
              <a:t>, </a:t>
            </a:r>
            <a:r>
              <a:rPr lang="en-US" sz="2900" dirty="0" err="1">
                <a:solidFill>
                  <a:srgbClr val="2B4B82"/>
                </a:solidFill>
                <a:latin typeface="Clear Sans"/>
              </a:rPr>
              <a:t>Şekil</a:t>
            </a:r>
            <a:r>
              <a:rPr lang="en-US" sz="2900" dirty="0">
                <a:solidFill>
                  <a:srgbClr val="2B4B82"/>
                </a:solidFill>
                <a:latin typeface="Clear Sans"/>
              </a:rPr>
              <a:t> 6.4’te </a:t>
            </a:r>
            <a:r>
              <a:rPr lang="en-US" sz="2900" dirty="0" err="1">
                <a:solidFill>
                  <a:srgbClr val="2B4B82"/>
                </a:solidFill>
                <a:latin typeface="Clear Sans"/>
              </a:rPr>
              <a:t>gösterilen</a:t>
            </a:r>
            <a:r>
              <a:rPr lang="en-US" sz="2900" dirty="0">
                <a:solidFill>
                  <a:srgbClr val="2B4B82"/>
                </a:solidFill>
                <a:latin typeface="Clear Sans"/>
              </a:rPr>
              <a:t> 4x4’lük </a:t>
            </a:r>
            <a:r>
              <a:rPr lang="en-US" sz="2900" dirty="0" err="1">
                <a:solidFill>
                  <a:srgbClr val="2B4B82"/>
                </a:solidFill>
                <a:latin typeface="Clear Sans"/>
              </a:rPr>
              <a:t>hücre</a:t>
            </a:r>
            <a:r>
              <a:rPr lang="en-US" sz="2900" dirty="0">
                <a:solidFill>
                  <a:srgbClr val="2B4B82"/>
                </a:solidFill>
                <a:latin typeface="Clear Sans"/>
              </a:rPr>
              <a:t> </a:t>
            </a:r>
            <a:r>
              <a:rPr lang="en-US" sz="2900" dirty="0" err="1">
                <a:solidFill>
                  <a:srgbClr val="2B4B82"/>
                </a:solidFill>
                <a:latin typeface="Clear Sans"/>
              </a:rPr>
              <a:t>yapısı</a:t>
            </a:r>
            <a:r>
              <a:rPr lang="en-US" sz="2900" dirty="0">
                <a:solidFill>
                  <a:srgbClr val="2B4B82"/>
                </a:solidFill>
                <a:latin typeface="Clear Sans"/>
              </a:rPr>
              <a:t> </a:t>
            </a:r>
            <a:r>
              <a:rPr lang="en-US" sz="2900" dirty="0" err="1">
                <a:solidFill>
                  <a:srgbClr val="2B4B82"/>
                </a:solidFill>
                <a:latin typeface="Clear Sans"/>
              </a:rPr>
              <a:t>dikkate</a:t>
            </a:r>
            <a:r>
              <a:rPr lang="en-US" sz="2900" dirty="0">
                <a:solidFill>
                  <a:srgbClr val="2B4B82"/>
                </a:solidFill>
                <a:latin typeface="Clear Sans"/>
              </a:rPr>
              <a:t> </a:t>
            </a:r>
            <a:r>
              <a:rPr lang="en-US" sz="2900" dirty="0" err="1">
                <a:solidFill>
                  <a:srgbClr val="2B4B82"/>
                </a:solidFill>
                <a:latin typeface="Clear Sans"/>
              </a:rPr>
              <a:t>alınmak</a:t>
            </a:r>
            <a:r>
              <a:rPr lang="en-US" sz="2900" dirty="0">
                <a:solidFill>
                  <a:srgbClr val="2B4B82"/>
                </a:solidFill>
                <a:latin typeface="Clear Sans"/>
              </a:rPr>
              <a:t> </a:t>
            </a:r>
            <a:r>
              <a:rPr lang="en-US" sz="2900" dirty="0" err="1">
                <a:solidFill>
                  <a:srgbClr val="2B4B82"/>
                </a:solidFill>
                <a:latin typeface="Clear Sans"/>
              </a:rPr>
              <a:t>suretiyle</a:t>
            </a:r>
            <a:r>
              <a:rPr lang="en-US" sz="2900" dirty="0">
                <a:solidFill>
                  <a:srgbClr val="2B4B82"/>
                </a:solidFill>
                <a:latin typeface="Clear Sans"/>
              </a:rPr>
              <a:t> her </a:t>
            </a:r>
            <a:r>
              <a:rPr lang="en-US" sz="2900" dirty="0" err="1">
                <a:solidFill>
                  <a:srgbClr val="2B4B82"/>
                </a:solidFill>
                <a:latin typeface="Clear Sans"/>
              </a:rPr>
              <a:t>satırda</a:t>
            </a:r>
            <a:r>
              <a:rPr lang="en-US" sz="2900" dirty="0">
                <a:solidFill>
                  <a:srgbClr val="2B4B82"/>
                </a:solidFill>
                <a:latin typeface="Clear Sans"/>
              </a:rPr>
              <a:t> soldan </a:t>
            </a:r>
            <a:r>
              <a:rPr lang="en-US" sz="2900" dirty="0" err="1">
                <a:solidFill>
                  <a:srgbClr val="2B4B82"/>
                </a:solidFill>
                <a:latin typeface="Clear Sans"/>
              </a:rPr>
              <a:t>sağa</a:t>
            </a:r>
            <a:r>
              <a:rPr lang="en-US" sz="2900" dirty="0">
                <a:solidFill>
                  <a:srgbClr val="2B4B82"/>
                </a:solidFill>
                <a:latin typeface="Clear Sans"/>
              </a:rPr>
              <a:t> </a:t>
            </a:r>
            <a:r>
              <a:rPr lang="en-US" sz="2900" dirty="0" err="1">
                <a:solidFill>
                  <a:srgbClr val="2B4B82"/>
                </a:solidFill>
                <a:latin typeface="Clear Sans"/>
              </a:rPr>
              <a:t>doğru</a:t>
            </a:r>
            <a:r>
              <a:rPr lang="en-US" sz="2900" dirty="0">
                <a:solidFill>
                  <a:srgbClr val="2B4B82"/>
                </a:solidFill>
                <a:latin typeface="Clear Sans"/>
              </a:rPr>
              <a:t> </a:t>
            </a:r>
            <a:r>
              <a:rPr lang="en-US" sz="2900" dirty="0" err="1">
                <a:solidFill>
                  <a:srgbClr val="2B4B82"/>
                </a:solidFill>
                <a:latin typeface="Clear Sans"/>
              </a:rPr>
              <a:t>birer</a:t>
            </a:r>
            <a:r>
              <a:rPr lang="en-US" sz="2900" dirty="0">
                <a:solidFill>
                  <a:srgbClr val="2B4B82"/>
                </a:solidFill>
                <a:latin typeface="Clear Sans"/>
              </a:rPr>
              <a:t> </a:t>
            </a:r>
            <a:r>
              <a:rPr lang="en-US" sz="2900" dirty="0" err="1">
                <a:solidFill>
                  <a:srgbClr val="2B4B82"/>
                </a:solidFill>
                <a:latin typeface="Clear Sans"/>
              </a:rPr>
              <a:t>hücrenin</a:t>
            </a:r>
            <a:r>
              <a:rPr lang="en-US" sz="2900" dirty="0">
                <a:solidFill>
                  <a:srgbClr val="2B4B82"/>
                </a:solidFill>
                <a:latin typeface="Clear Sans"/>
              </a:rPr>
              <a:t>, her </a:t>
            </a:r>
            <a:r>
              <a:rPr lang="en-US" sz="2900" dirty="0" err="1">
                <a:solidFill>
                  <a:srgbClr val="2B4B82"/>
                </a:solidFill>
                <a:latin typeface="Clear Sans"/>
              </a:rPr>
              <a:t>sütunda</a:t>
            </a:r>
            <a:r>
              <a:rPr lang="en-US" sz="2900" dirty="0">
                <a:solidFill>
                  <a:srgbClr val="2B4B82"/>
                </a:solidFill>
                <a:latin typeface="Clear Sans"/>
              </a:rPr>
              <a:t> da </a:t>
            </a:r>
            <a:r>
              <a:rPr lang="en-US" sz="2900" dirty="0" err="1">
                <a:solidFill>
                  <a:srgbClr val="2B4B82"/>
                </a:solidFill>
                <a:latin typeface="Clear Sans"/>
              </a:rPr>
              <a:t>sırasıyla</a:t>
            </a:r>
            <a:r>
              <a:rPr lang="en-US" sz="2900" dirty="0">
                <a:solidFill>
                  <a:srgbClr val="2B4B82"/>
                </a:solidFill>
                <a:latin typeface="Clear Sans"/>
              </a:rPr>
              <a:t> sola, </a:t>
            </a:r>
            <a:r>
              <a:rPr lang="en-US" sz="2900" dirty="0" err="1">
                <a:solidFill>
                  <a:srgbClr val="2B4B82"/>
                </a:solidFill>
                <a:latin typeface="Clear Sans"/>
              </a:rPr>
              <a:t>aşağıya</a:t>
            </a:r>
            <a:r>
              <a:rPr lang="en-US" sz="2900" dirty="0">
                <a:solidFill>
                  <a:srgbClr val="2B4B82"/>
                </a:solidFill>
                <a:latin typeface="Clear Sans"/>
              </a:rPr>
              <a:t>, </a:t>
            </a:r>
            <a:r>
              <a:rPr lang="en-US" sz="2900" dirty="0" err="1">
                <a:solidFill>
                  <a:srgbClr val="2B4B82"/>
                </a:solidFill>
                <a:latin typeface="Clear Sans"/>
              </a:rPr>
              <a:t>sağa</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yukarıya</a:t>
            </a:r>
            <a:r>
              <a:rPr lang="en-US" sz="2900" dirty="0">
                <a:solidFill>
                  <a:srgbClr val="2B4B82"/>
                </a:solidFill>
                <a:latin typeface="Clear Sans"/>
              </a:rPr>
              <a:t> </a:t>
            </a:r>
            <a:r>
              <a:rPr lang="en-US" sz="2900" dirty="0" err="1">
                <a:solidFill>
                  <a:srgbClr val="2B4B82"/>
                </a:solidFill>
                <a:latin typeface="Clear Sans"/>
              </a:rPr>
              <a:t>hareketlerin</a:t>
            </a:r>
            <a:r>
              <a:rPr lang="en-US" sz="2900" dirty="0">
                <a:solidFill>
                  <a:srgbClr val="2B4B82"/>
                </a:solidFill>
                <a:latin typeface="Clear Sans"/>
              </a:rPr>
              <a:t> </a:t>
            </a:r>
            <a:r>
              <a:rPr lang="en-US" sz="2900" dirty="0" err="1">
                <a:solidFill>
                  <a:srgbClr val="2B4B82"/>
                </a:solidFill>
                <a:latin typeface="Clear Sans"/>
              </a:rPr>
              <a:t>puan</a:t>
            </a:r>
            <a:r>
              <a:rPr lang="en-US" sz="2900" dirty="0">
                <a:solidFill>
                  <a:srgbClr val="2B4B82"/>
                </a:solidFill>
                <a:latin typeface="Clear Sans"/>
              </a:rPr>
              <a:t> </a:t>
            </a:r>
            <a:r>
              <a:rPr lang="en-US" sz="2900" dirty="0" err="1">
                <a:solidFill>
                  <a:srgbClr val="2B4B82"/>
                </a:solidFill>
                <a:latin typeface="Clear Sans"/>
              </a:rPr>
              <a:t>değerlerini</a:t>
            </a:r>
            <a:r>
              <a:rPr lang="en-US" sz="2900" dirty="0">
                <a:solidFill>
                  <a:srgbClr val="2B4B82"/>
                </a:solidFill>
                <a:latin typeface="Clear Sans"/>
              </a:rPr>
              <a:t> </a:t>
            </a:r>
            <a:r>
              <a:rPr lang="en-US" sz="2900" dirty="0" err="1">
                <a:solidFill>
                  <a:srgbClr val="2B4B82"/>
                </a:solidFill>
                <a:latin typeface="Clear Sans"/>
              </a:rPr>
              <a:t>tutacak</a:t>
            </a:r>
            <a:r>
              <a:rPr lang="en-US" sz="2900" dirty="0">
                <a:solidFill>
                  <a:srgbClr val="2B4B82"/>
                </a:solidFill>
                <a:latin typeface="Clear Sans"/>
              </a:rPr>
              <a:t> </a:t>
            </a:r>
            <a:r>
              <a:rPr lang="en-US" sz="2900" dirty="0" err="1">
                <a:solidFill>
                  <a:srgbClr val="2B4B82"/>
                </a:solidFill>
                <a:latin typeface="Clear Sans"/>
              </a:rPr>
              <a:t>toplamda</a:t>
            </a:r>
            <a:r>
              <a:rPr lang="en-US" sz="2900" dirty="0">
                <a:solidFill>
                  <a:srgbClr val="2B4B82"/>
                </a:solidFill>
                <a:latin typeface="Clear Sans"/>
              </a:rPr>
              <a:t> </a:t>
            </a:r>
            <a:r>
              <a:rPr lang="en-US" sz="2900" dirty="0" err="1">
                <a:solidFill>
                  <a:srgbClr val="2B4B82"/>
                </a:solidFill>
                <a:latin typeface="Clear Sans"/>
              </a:rPr>
              <a:t>dörder</a:t>
            </a:r>
            <a:r>
              <a:rPr lang="en-US" sz="2900" dirty="0">
                <a:solidFill>
                  <a:srgbClr val="2B4B82"/>
                </a:solidFill>
                <a:latin typeface="Clear Sans"/>
              </a:rPr>
              <a:t> </a:t>
            </a:r>
            <a:r>
              <a:rPr lang="en-US" sz="2900" dirty="0" err="1">
                <a:solidFill>
                  <a:srgbClr val="2B4B82"/>
                </a:solidFill>
                <a:latin typeface="Clear Sans"/>
              </a:rPr>
              <a:t>sütunun</a:t>
            </a:r>
            <a:r>
              <a:rPr lang="en-US" sz="2900" dirty="0">
                <a:solidFill>
                  <a:srgbClr val="2B4B82"/>
                </a:solidFill>
                <a:latin typeface="Clear Sans"/>
              </a:rPr>
              <a:t> </a:t>
            </a:r>
            <a:r>
              <a:rPr lang="en-US" sz="2900" dirty="0" err="1">
                <a:solidFill>
                  <a:srgbClr val="2B4B82"/>
                </a:solidFill>
                <a:latin typeface="Clear Sans"/>
              </a:rPr>
              <a:t>olduğu</a:t>
            </a:r>
            <a:r>
              <a:rPr lang="en-US" sz="2900" dirty="0">
                <a:solidFill>
                  <a:srgbClr val="2B4B82"/>
                </a:solidFill>
                <a:latin typeface="Clear Sans"/>
              </a:rPr>
              <a:t>, </a:t>
            </a:r>
            <a:r>
              <a:rPr lang="en-US" sz="2900" dirty="0" err="1">
                <a:solidFill>
                  <a:srgbClr val="2B4B82"/>
                </a:solidFill>
                <a:latin typeface="Clear Sans"/>
              </a:rPr>
              <a:t>toplamda</a:t>
            </a:r>
            <a:r>
              <a:rPr lang="en-US" sz="2900" dirty="0">
                <a:solidFill>
                  <a:srgbClr val="2B4B82"/>
                </a:solidFill>
                <a:latin typeface="Clear Sans"/>
              </a:rPr>
              <a:t> 16x4’lük </a:t>
            </a:r>
            <a:r>
              <a:rPr lang="en-US" sz="2900" dirty="0" err="1">
                <a:solidFill>
                  <a:srgbClr val="2B4B82"/>
                </a:solidFill>
                <a:latin typeface="Clear Sans"/>
              </a:rPr>
              <a:t>bir</a:t>
            </a:r>
            <a:r>
              <a:rPr lang="en-US" sz="2900" dirty="0">
                <a:solidFill>
                  <a:srgbClr val="2B4B82"/>
                </a:solidFill>
                <a:latin typeface="Clear Sans"/>
              </a:rPr>
              <a:t> Q </a:t>
            </a:r>
            <a:r>
              <a:rPr lang="en-US" sz="2900" dirty="0" err="1">
                <a:solidFill>
                  <a:srgbClr val="2B4B82"/>
                </a:solidFill>
                <a:latin typeface="Clear Sans"/>
              </a:rPr>
              <a:t>tablosu</a:t>
            </a:r>
            <a:r>
              <a:rPr lang="en-US" sz="2900" dirty="0">
                <a:solidFill>
                  <a:srgbClr val="2B4B82"/>
                </a:solidFill>
                <a:latin typeface="Clear Sans"/>
              </a:rPr>
              <a:t> </a:t>
            </a:r>
            <a:r>
              <a:rPr lang="en-US" sz="2900" dirty="0" err="1">
                <a:solidFill>
                  <a:srgbClr val="2B4B82"/>
                </a:solidFill>
                <a:latin typeface="Clear Sans"/>
              </a:rPr>
              <a:t>oluşmuş</a:t>
            </a:r>
            <a:r>
              <a:rPr lang="en-US" sz="2900" dirty="0">
                <a:solidFill>
                  <a:srgbClr val="2B4B82"/>
                </a:solidFill>
                <a:latin typeface="Clear Sans"/>
              </a:rPr>
              <a:t> </a:t>
            </a:r>
            <a:r>
              <a:rPr lang="en-US" sz="2900" dirty="0" err="1">
                <a:solidFill>
                  <a:srgbClr val="2B4B82"/>
                </a:solidFill>
                <a:latin typeface="Clear Sans"/>
              </a:rPr>
              <a:t>olur</a:t>
            </a:r>
            <a:r>
              <a:rPr lang="en-US" sz="2900" dirty="0">
                <a:solidFill>
                  <a:srgbClr val="2B4B82"/>
                </a:solidFill>
                <a:latin typeface="Clear Sans"/>
              </a:rPr>
              <a:t>. </a:t>
            </a:r>
          </a:p>
          <a:p>
            <a:pPr algn="l">
              <a:lnSpc>
                <a:spcPts val="4060"/>
              </a:lnSpc>
            </a:pPr>
            <a:endParaRPr lang="en-US" sz="2900" dirty="0">
              <a:solidFill>
                <a:srgbClr val="2B4B82"/>
              </a:solidFill>
              <a:latin typeface="Clear Sans"/>
            </a:endParaRPr>
          </a:p>
          <a:p>
            <a:pPr algn="l">
              <a:lnSpc>
                <a:spcPts val="4060"/>
              </a:lnSpc>
            </a:pPr>
            <a:r>
              <a:rPr lang="en-US" sz="2900" dirty="0">
                <a:solidFill>
                  <a:srgbClr val="2B4B82"/>
                </a:solidFill>
                <a:latin typeface="Clear Sans"/>
              </a:rPr>
              <a:t>5.-8. </a:t>
            </a:r>
            <a:r>
              <a:rPr lang="en-US" sz="2900" dirty="0" err="1">
                <a:solidFill>
                  <a:srgbClr val="2B4B82"/>
                </a:solidFill>
                <a:latin typeface="Clear Sans"/>
              </a:rPr>
              <a:t>satırlar</a:t>
            </a:r>
            <a:r>
              <a:rPr lang="en-US" sz="2900" dirty="0">
                <a:solidFill>
                  <a:srgbClr val="2B4B82"/>
                </a:solidFill>
                <a:latin typeface="Clear Sans"/>
              </a:rPr>
              <a:t> </a:t>
            </a:r>
            <a:r>
              <a:rPr lang="en-US" sz="2900" dirty="0" err="1">
                <a:solidFill>
                  <a:srgbClr val="2B4B82"/>
                </a:solidFill>
                <a:latin typeface="Clear Sans"/>
              </a:rPr>
              <a:t>arasında</a:t>
            </a:r>
            <a:r>
              <a:rPr lang="en-US" sz="2900" dirty="0">
                <a:solidFill>
                  <a:srgbClr val="2B4B82"/>
                </a:solidFill>
                <a:latin typeface="Clear Sans"/>
              </a:rPr>
              <a:t> Q-</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parametrelerini</a:t>
            </a:r>
            <a:r>
              <a:rPr lang="en-US" sz="2900" dirty="0">
                <a:solidFill>
                  <a:srgbClr val="2B4B82"/>
                </a:solidFill>
                <a:latin typeface="Clear Sans"/>
              </a:rPr>
              <a:t>, </a:t>
            </a:r>
            <a:r>
              <a:rPr lang="en-US" sz="2900" dirty="0" err="1">
                <a:solidFill>
                  <a:srgbClr val="2B4B82"/>
                </a:solidFill>
                <a:latin typeface="Clear Sans"/>
              </a:rPr>
              <a:t>toplam</a:t>
            </a:r>
            <a:r>
              <a:rPr lang="en-US" sz="2900" dirty="0">
                <a:solidFill>
                  <a:srgbClr val="2B4B82"/>
                </a:solidFill>
                <a:latin typeface="Clear Sans"/>
              </a:rPr>
              <a:t> </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döngü</a:t>
            </a:r>
            <a:r>
              <a:rPr lang="en-US" sz="2900" dirty="0">
                <a:solidFill>
                  <a:srgbClr val="2B4B82"/>
                </a:solidFill>
                <a:latin typeface="Clear Sans"/>
              </a:rPr>
              <a:t> </a:t>
            </a:r>
            <a:r>
              <a:rPr lang="en-US" sz="2900" dirty="0" err="1">
                <a:solidFill>
                  <a:srgbClr val="2B4B82"/>
                </a:solidFill>
                <a:latin typeface="Clear Sans"/>
              </a:rPr>
              <a:t>sayısını</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sırasında</a:t>
            </a:r>
            <a:r>
              <a:rPr lang="en-US" sz="2900" dirty="0">
                <a:solidFill>
                  <a:srgbClr val="2B4B82"/>
                </a:solidFill>
                <a:latin typeface="Clear Sans"/>
              </a:rPr>
              <a:t> </a:t>
            </a:r>
            <a:r>
              <a:rPr lang="en-US" sz="2900" dirty="0" err="1">
                <a:solidFill>
                  <a:srgbClr val="2B4B82"/>
                </a:solidFill>
                <a:latin typeface="Clear Sans"/>
              </a:rPr>
              <a:t>puan</a:t>
            </a:r>
            <a:r>
              <a:rPr lang="en-US" sz="2900" dirty="0">
                <a:solidFill>
                  <a:srgbClr val="2B4B82"/>
                </a:solidFill>
                <a:latin typeface="Clear Sans"/>
              </a:rPr>
              <a:t> </a:t>
            </a:r>
            <a:r>
              <a:rPr lang="en-US" sz="2900" dirty="0" err="1">
                <a:solidFill>
                  <a:srgbClr val="2B4B82"/>
                </a:solidFill>
                <a:latin typeface="Clear Sans"/>
              </a:rPr>
              <a:t>değerlerini</a:t>
            </a:r>
            <a:r>
              <a:rPr lang="en-US" sz="2900" dirty="0">
                <a:solidFill>
                  <a:srgbClr val="2B4B82"/>
                </a:solidFill>
                <a:latin typeface="Clear Sans"/>
              </a:rPr>
              <a:t> </a:t>
            </a:r>
            <a:r>
              <a:rPr lang="en-US" sz="2900" dirty="0" err="1">
                <a:solidFill>
                  <a:srgbClr val="2B4B82"/>
                </a:solidFill>
                <a:latin typeface="Clear Sans"/>
              </a:rPr>
              <a:t>tutacak</a:t>
            </a:r>
            <a:r>
              <a:rPr lang="en-US" sz="2900" dirty="0">
                <a:solidFill>
                  <a:srgbClr val="2B4B82"/>
                </a:solidFill>
                <a:latin typeface="Clear Sans"/>
              </a:rPr>
              <a:t> </a:t>
            </a:r>
            <a:r>
              <a:rPr lang="en-US" sz="2900" dirty="0" err="1">
                <a:solidFill>
                  <a:srgbClr val="2B4B82"/>
                </a:solidFill>
                <a:latin typeface="Clear Sans"/>
              </a:rPr>
              <a:t>ilgili</a:t>
            </a:r>
            <a:r>
              <a:rPr lang="en-US" sz="2900" dirty="0">
                <a:solidFill>
                  <a:srgbClr val="2B4B82"/>
                </a:solidFill>
                <a:latin typeface="Clear Sans"/>
              </a:rPr>
              <a:t> </a:t>
            </a:r>
            <a:r>
              <a:rPr lang="en-US" sz="2900" dirty="0" err="1">
                <a:solidFill>
                  <a:srgbClr val="2B4B82"/>
                </a:solidFill>
                <a:latin typeface="Clear Sans"/>
              </a:rPr>
              <a:t>değişkenlerin</a:t>
            </a:r>
            <a:r>
              <a:rPr lang="en-US" sz="2900" dirty="0">
                <a:solidFill>
                  <a:srgbClr val="2B4B82"/>
                </a:solidFill>
                <a:latin typeface="Clear Sans"/>
              </a:rPr>
              <a:t> </a:t>
            </a:r>
            <a:r>
              <a:rPr lang="en-US" sz="2900" dirty="0" err="1">
                <a:solidFill>
                  <a:srgbClr val="2B4B82"/>
                </a:solidFill>
                <a:latin typeface="Clear Sans"/>
              </a:rPr>
              <a:t>tanımlanması</a:t>
            </a:r>
            <a:r>
              <a:rPr lang="en-US" sz="2900" dirty="0">
                <a:solidFill>
                  <a:srgbClr val="2B4B82"/>
                </a:solidFill>
                <a:latin typeface="Clear Sans"/>
              </a:rPr>
              <a:t> </a:t>
            </a:r>
            <a:r>
              <a:rPr lang="en-US" sz="2900" dirty="0" err="1">
                <a:solidFill>
                  <a:srgbClr val="2B4B82"/>
                </a:solidFill>
                <a:latin typeface="Clear Sans"/>
              </a:rPr>
              <a:t>sağlanır</a:t>
            </a:r>
            <a:r>
              <a:rPr lang="en-US" sz="2900" dirty="0">
                <a:solidFill>
                  <a:srgbClr val="2B4B82"/>
                </a:solidFill>
                <a:latin typeface="Clear Sans"/>
              </a:rPr>
              <a:t>. </a:t>
            </a:r>
          </a:p>
          <a:p>
            <a:pPr algn="l">
              <a:lnSpc>
                <a:spcPts val="4060"/>
              </a:lnSpc>
            </a:pPr>
            <a:endParaRPr lang="en-US" sz="2900" dirty="0">
              <a:solidFill>
                <a:srgbClr val="2B4B82"/>
              </a:solidFill>
              <a:latin typeface="Clear Sans"/>
            </a:endParaRPr>
          </a:p>
          <a:p>
            <a:pPr algn="l">
              <a:lnSpc>
                <a:spcPts val="4060"/>
              </a:lnSpc>
            </a:pPr>
            <a:r>
              <a:rPr lang="en-US" sz="2900" dirty="0" err="1">
                <a:solidFill>
                  <a:srgbClr val="2B4B82"/>
                </a:solidFill>
                <a:latin typeface="Clear Sans"/>
              </a:rPr>
              <a:t>Devam</a:t>
            </a:r>
            <a:r>
              <a:rPr lang="en-US" sz="2900" dirty="0">
                <a:solidFill>
                  <a:srgbClr val="2B4B82"/>
                </a:solidFill>
                <a:latin typeface="Clear Sans"/>
              </a:rPr>
              <a:t> </a:t>
            </a:r>
            <a:r>
              <a:rPr lang="en-US" sz="2900" dirty="0" err="1">
                <a:solidFill>
                  <a:srgbClr val="2B4B82"/>
                </a:solidFill>
                <a:latin typeface="Clear Sans"/>
              </a:rPr>
              <a:t>eden</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düzeninde</a:t>
            </a:r>
            <a:r>
              <a:rPr lang="en-US" sz="2900" dirty="0">
                <a:solidFill>
                  <a:srgbClr val="2B4B82"/>
                </a:solidFill>
                <a:latin typeface="Clear Sans"/>
              </a:rPr>
              <a:t> Q-</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tekniğinin</a:t>
            </a:r>
            <a:r>
              <a:rPr lang="en-US" sz="2900" dirty="0">
                <a:solidFill>
                  <a:srgbClr val="2B4B82"/>
                </a:solidFill>
                <a:latin typeface="Clear Sans"/>
              </a:rPr>
              <a:t> </a:t>
            </a:r>
            <a:r>
              <a:rPr lang="en-US" sz="2900" dirty="0" err="1">
                <a:solidFill>
                  <a:srgbClr val="2B4B82"/>
                </a:solidFill>
                <a:latin typeface="Clear Sans"/>
              </a:rPr>
              <a:t>kodlanması</a:t>
            </a:r>
            <a:r>
              <a:rPr lang="en-US" sz="2900" dirty="0">
                <a:solidFill>
                  <a:srgbClr val="2B4B82"/>
                </a:solidFill>
                <a:latin typeface="Clear Sans"/>
              </a:rPr>
              <a:t> </a:t>
            </a:r>
            <a:r>
              <a:rPr lang="en-US" sz="2900" dirty="0" err="1">
                <a:solidFill>
                  <a:srgbClr val="2B4B82"/>
                </a:solidFill>
                <a:latin typeface="Clear Sans"/>
              </a:rPr>
              <a:t>sağlanır</a:t>
            </a:r>
            <a:r>
              <a:rPr lang="en-US" sz="2900" dirty="0">
                <a:solidFill>
                  <a:srgbClr val="2B4B82"/>
                </a:solidFill>
                <a:latin typeface="Clear Sans"/>
              </a:rPr>
              <a:t>: </a:t>
            </a:r>
          </a:p>
          <a:p>
            <a:pPr algn="l">
              <a:lnSpc>
                <a:spcPts val="4060"/>
              </a:lnSpc>
            </a:pPr>
            <a:endParaRPr lang="en-US" sz="2900" dirty="0">
              <a:solidFill>
                <a:srgbClr val="2B4B82"/>
              </a:solidFill>
              <a:latin typeface="Clear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028700" y="1261140"/>
            <a:ext cx="16230600" cy="7764719"/>
          </a:xfrm>
          <a:custGeom>
            <a:avLst/>
            <a:gdLst/>
            <a:ahLst/>
            <a:cxnLst/>
            <a:rect l="l" t="t" r="r" b="b"/>
            <a:pathLst>
              <a:path w="16230600" h="7764719">
                <a:moveTo>
                  <a:pt x="0" y="0"/>
                </a:moveTo>
                <a:lnTo>
                  <a:pt x="16230600" y="0"/>
                </a:lnTo>
                <a:lnTo>
                  <a:pt x="16230600" y="7764720"/>
                </a:lnTo>
                <a:lnTo>
                  <a:pt x="0" y="7764720"/>
                </a:lnTo>
                <a:lnTo>
                  <a:pt x="0" y="0"/>
                </a:lnTo>
                <a:close/>
              </a:path>
            </a:pathLst>
          </a:custGeom>
          <a:blipFill>
            <a:blip r:embed="rId2"/>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940416"/>
            <a:ext cx="16230600" cy="6155690"/>
          </a:xfrm>
          <a:prstGeom prst="rect">
            <a:avLst/>
          </a:prstGeom>
        </p:spPr>
        <p:txBody>
          <a:bodyPr lIns="0" tIns="0" rIns="0" bIns="0" rtlCol="0" anchor="t">
            <a:spAutoFit/>
          </a:bodyPr>
          <a:lstStyle/>
          <a:p>
            <a:pPr algn="l">
              <a:lnSpc>
                <a:spcPts val="4060"/>
              </a:lnSpc>
            </a:pPr>
            <a:r>
              <a:rPr lang="en-US" sz="2900" dirty="0">
                <a:solidFill>
                  <a:srgbClr val="2B4B82"/>
                </a:solidFill>
                <a:latin typeface="Clear Sans"/>
              </a:rPr>
              <a:t>9. </a:t>
            </a:r>
            <a:r>
              <a:rPr lang="en-US" sz="2900" dirty="0" err="1">
                <a:solidFill>
                  <a:srgbClr val="2B4B82"/>
                </a:solidFill>
                <a:latin typeface="Clear Sans"/>
              </a:rPr>
              <a:t>satır</a:t>
            </a:r>
            <a:r>
              <a:rPr lang="en-US" sz="2900" dirty="0">
                <a:solidFill>
                  <a:srgbClr val="2B4B82"/>
                </a:solidFill>
                <a:latin typeface="Clear Sans"/>
              </a:rPr>
              <a:t> </a:t>
            </a:r>
            <a:r>
              <a:rPr lang="en-US" sz="2900" dirty="0" err="1">
                <a:solidFill>
                  <a:srgbClr val="2B4B82"/>
                </a:solidFill>
                <a:latin typeface="Clear Sans"/>
              </a:rPr>
              <a:t>itibariyle</a:t>
            </a:r>
            <a:r>
              <a:rPr lang="en-US" sz="2900" dirty="0">
                <a:solidFill>
                  <a:srgbClr val="2B4B82"/>
                </a:solidFill>
                <a:latin typeface="Clear Sans"/>
              </a:rPr>
              <a:t> </a:t>
            </a:r>
            <a:r>
              <a:rPr lang="en-US" sz="2900" dirty="0" err="1">
                <a:solidFill>
                  <a:srgbClr val="2B4B82"/>
                </a:solidFill>
                <a:latin typeface="Clear Sans"/>
              </a:rPr>
              <a:t>toplam</a:t>
            </a:r>
            <a:r>
              <a:rPr lang="en-US" sz="2900" dirty="0">
                <a:solidFill>
                  <a:srgbClr val="2B4B82"/>
                </a:solidFill>
                <a:latin typeface="Clear Sans"/>
              </a:rPr>
              <a:t> </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döngü</a:t>
            </a:r>
            <a:r>
              <a:rPr lang="en-US" sz="2900" dirty="0">
                <a:solidFill>
                  <a:srgbClr val="2B4B82"/>
                </a:solidFill>
                <a:latin typeface="Clear Sans"/>
              </a:rPr>
              <a:t> </a:t>
            </a:r>
            <a:r>
              <a:rPr lang="en-US" sz="2900" dirty="0" err="1">
                <a:solidFill>
                  <a:srgbClr val="2B4B82"/>
                </a:solidFill>
                <a:latin typeface="Clear Sans"/>
              </a:rPr>
              <a:t>sayısı</a:t>
            </a:r>
            <a:r>
              <a:rPr lang="en-US" sz="2900" dirty="0">
                <a:solidFill>
                  <a:srgbClr val="2B4B82"/>
                </a:solidFill>
                <a:latin typeface="Clear Sans"/>
              </a:rPr>
              <a:t> </a:t>
            </a:r>
            <a:r>
              <a:rPr lang="en-US" sz="2900" dirty="0" err="1">
                <a:solidFill>
                  <a:srgbClr val="2B4B82"/>
                </a:solidFill>
                <a:latin typeface="Clear Sans"/>
              </a:rPr>
              <a:t>kadar</a:t>
            </a:r>
            <a:r>
              <a:rPr lang="en-US" sz="2900" dirty="0">
                <a:solidFill>
                  <a:srgbClr val="2B4B82"/>
                </a:solidFill>
                <a:latin typeface="Clear Sans"/>
              </a:rPr>
              <a:t> </a:t>
            </a:r>
            <a:r>
              <a:rPr lang="en-US" sz="2900" dirty="0" err="1">
                <a:solidFill>
                  <a:srgbClr val="2B4B82"/>
                </a:solidFill>
                <a:latin typeface="Clear Sans"/>
              </a:rPr>
              <a:t>devam</a:t>
            </a:r>
            <a:r>
              <a:rPr lang="en-US" sz="2900" dirty="0">
                <a:solidFill>
                  <a:srgbClr val="2B4B82"/>
                </a:solidFill>
                <a:latin typeface="Clear Sans"/>
              </a:rPr>
              <a:t> </a:t>
            </a:r>
            <a:r>
              <a:rPr lang="en-US" sz="2900" dirty="0" err="1">
                <a:solidFill>
                  <a:srgbClr val="2B4B82"/>
                </a:solidFill>
                <a:latin typeface="Clear Sans"/>
              </a:rPr>
              <a:t>edecek</a:t>
            </a:r>
            <a:r>
              <a:rPr lang="en-US" sz="2900" dirty="0">
                <a:solidFill>
                  <a:srgbClr val="2B4B82"/>
                </a:solidFill>
                <a:latin typeface="Clear Sans"/>
              </a:rPr>
              <a:t> Q-</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tekniği</a:t>
            </a:r>
            <a:r>
              <a:rPr lang="en-US" sz="2900" dirty="0">
                <a:solidFill>
                  <a:srgbClr val="2B4B82"/>
                </a:solidFill>
                <a:latin typeface="Clear Sans"/>
              </a:rPr>
              <a:t> </a:t>
            </a:r>
            <a:r>
              <a:rPr lang="en-US" sz="2900" dirty="0" err="1">
                <a:solidFill>
                  <a:srgbClr val="2B4B82"/>
                </a:solidFill>
                <a:latin typeface="Clear Sans"/>
              </a:rPr>
              <a:t>adımları</a:t>
            </a:r>
            <a:r>
              <a:rPr lang="en-US" sz="2900" dirty="0">
                <a:solidFill>
                  <a:srgbClr val="2B4B82"/>
                </a:solidFill>
                <a:latin typeface="Clear Sans"/>
              </a:rPr>
              <a:t> </a:t>
            </a:r>
            <a:r>
              <a:rPr lang="en-US" sz="2900" dirty="0" err="1">
                <a:solidFill>
                  <a:srgbClr val="2B4B82"/>
                </a:solidFill>
                <a:latin typeface="Clear Sans"/>
              </a:rPr>
              <a:t>kodlanır</a:t>
            </a:r>
            <a:r>
              <a:rPr lang="en-US" sz="2900" dirty="0">
                <a:solidFill>
                  <a:srgbClr val="2B4B82"/>
                </a:solidFill>
                <a:latin typeface="Clear Sans"/>
              </a:rPr>
              <a:t>. </a:t>
            </a:r>
          </a:p>
          <a:p>
            <a:pPr algn="l">
              <a:lnSpc>
                <a:spcPts val="4060"/>
              </a:lnSpc>
            </a:pPr>
            <a:r>
              <a:rPr lang="en-US" sz="2900" dirty="0">
                <a:solidFill>
                  <a:srgbClr val="2B4B82"/>
                </a:solidFill>
                <a:latin typeface="Clear Sans"/>
              </a:rPr>
              <a:t>10.-13. </a:t>
            </a:r>
            <a:r>
              <a:rPr lang="en-US" sz="2900" dirty="0" err="1">
                <a:solidFill>
                  <a:srgbClr val="2B4B82"/>
                </a:solidFill>
                <a:latin typeface="Clear Sans"/>
              </a:rPr>
              <a:t>satır</a:t>
            </a:r>
            <a:r>
              <a:rPr lang="en-US" sz="2900" dirty="0">
                <a:solidFill>
                  <a:srgbClr val="2B4B82"/>
                </a:solidFill>
                <a:latin typeface="Clear Sans"/>
              </a:rPr>
              <a:t> </a:t>
            </a:r>
            <a:r>
              <a:rPr lang="en-US" sz="2900" dirty="0" err="1">
                <a:solidFill>
                  <a:srgbClr val="2B4B82"/>
                </a:solidFill>
                <a:latin typeface="Clear Sans"/>
              </a:rPr>
              <a:t>arasında</a:t>
            </a:r>
            <a:r>
              <a:rPr lang="en-US" sz="2900" dirty="0">
                <a:solidFill>
                  <a:srgbClr val="2B4B82"/>
                </a:solidFill>
                <a:latin typeface="Clear Sans"/>
              </a:rPr>
              <a:t> </a:t>
            </a:r>
            <a:r>
              <a:rPr lang="en-US" sz="2900" dirty="0" err="1">
                <a:solidFill>
                  <a:srgbClr val="2B4B82"/>
                </a:solidFill>
                <a:latin typeface="Clear Sans"/>
              </a:rPr>
              <a:t>öğrenme</a:t>
            </a:r>
            <a:r>
              <a:rPr lang="en-US" sz="2900" dirty="0">
                <a:solidFill>
                  <a:srgbClr val="2B4B82"/>
                </a:solidFill>
                <a:latin typeface="Clear Sans"/>
              </a:rPr>
              <a:t> </a:t>
            </a:r>
            <a:r>
              <a:rPr lang="en-US" sz="2900" dirty="0" err="1">
                <a:solidFill>
                  <a:srgbClr val="2B4B82"/>
                </a:solidFill>
                <a:latin typeface="Clear Sans"/>
              </a:rPr>
              <a:t>süreci</a:t>
            </a:r>
            <a:r>
              <a:rPr lang="en-US" sz="2900" dirty="0">
                <a:solidFill>
                  <a:srgbClr val="2B4B82"/>
                </a:solidFill>
                <a:latin typeface="Clear Sans"/>
              </a:rPr>
              <a:t> </a:t>
            </a:r>
            <a:r>
              <a:rPr lang="en-US" sz="2900" dirty="0" err="1">
                <a:solidFill>
                  <a:srgbClr val="2B4B82"/>
                </a:solidFill>
                <a:latin typeface="Clear Sans"/>
              </a:rPr>
              <a:t>öncesinde</a:t>
            </a:r>
            <a:r>
              <a:rPr lang="en-US" sz="2900" dirty="0">
                <a:solidFill>
                  <a:srgbClr val="2B4B82"/>
                </a:solidFill>
                <a:latin typeface="Clear Sans"/>
              </a:rPr>
              <a:t> </a:t>
            </a:r>
            <a:r>
              <a:rPr lang="en-US" sz="2900" dirty="0" err="1">
                <a:solidFill>
                  <a:srgbClr val="2B4B82"/>
                </a:solidFill>
                <a:latin typeface="Clear Sans"/>
              </a:rPr>
              <a:t>ilgili</a:t>
            </a:r>
            <a:r>
              <a:rPr lang="en-US" sz="2900" dirty="0">
                <a:solidFill>
                  <a:srgbClr val="2B4B82"/>
                </a:solidFill>
                <a:latin typeface="Clear Sans"/>
              </a:rPr>
              <a:t> </a:t>
            </a:r>
            <a:r>
              <a:rPr lang="en-US" sz="2900" dirty="0" err="1">
                <a:solidFill>
                  <a:srgbClr val="2B4B82"/>
                </a:solidFill>
                <a:latin typeface="Clear Sans"/>
              </a:rPr>
              <a:t>değerlerin</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problem </a:t>
            </a:r>
            <a:r>
              <a:rPr lang="en-US" sz="2900" dirty="0" err="1">
                <a:solidFill>
                  <a:srgbClr val="2B4B82"/>
                </a:solidFill>
                <a:latin typeface="Clear Sans"/>
              </a:rPr>
              <a:t>ortamının</a:t>
            </a:r>
            <a:r>
              <a:rPr lang="en-US" sz="2900" dirty="0">
                <a:solidFill>
                  <a:srgbClr val="2B4B82"/>
                </a:solidFill>
                <a:latin typeface="Clear Sans"/>
              </a:rPr>
              <a:t> </a:t>
            </a:r>
            <a:r>
              <a:rPr lang="en-US" sz="2900" dirty="0" err="1">
                <a:solidFill>
                  <a:srgbClr val="2B4B82"/>
                </a:solidFill>
                <a:latin typeface="Clear Sans"/>
              </a:rPr>
              <a:t>başlangıç</a:t>
            </a:r>
            <a:r>
              <a:rPr lang="en-US" sz="2900" dirty="0">
                <a:solidFill>
                  <a:srgbClr val="2B4B82"/>
                </a:solidFill>
                <a:latin typeface="Clear Sans"/>
              </a:rPr>
              <a:t> </a:t>
            </a:r>
            <a:r>
              <a:rPr lang="en-US" sz="2900" dirty="0" err="1">
                <a:solidFill>
                  <a:srgbClr val="2B4B82"/>
                </a:solidFill>
                <a:latin typeface="Clear Sans"/>
              </a:rPr>
              <a:t>konumlarına</a:t>
            </a:r>
            <a:r>
              <a:rPr lang="en-US" sz="2900" dirty="0">
                <a:solidFill>
                  <a:srgbClr val="2B4B82"/>
                </a:solidFill>
                <a:latin typeface="Clear Sans"/>
              </a:rPr>
              <a:t> </a:t>
            </a:r>
            <a:r>
              <a:rPr lang="en-US" sz="2900" dirty="0" err="1">
                <a:solidFill>
                  <a:srgbClr val="2B4B82"/>
                </a:solidFill>
                <a:latin typeface="Clear Sans"/>
              </a:rPr>
              <a:t>alınması</a:t>
            </a:r>
            <a:r>
              <a:rPr lang="en-US" sz="2900" dirty="0">
                <a:solidFill>
                  <a:srgbClr val="2B4B82"/>
                </a:solidFill>
                <a:latin typeface="Clear Sans"/>
              </a:rPr>
              <a:t> </a:t>
            </a:r>
            <a:r>
              <a:rPr lang="en-US" sz="2900" dirty="0" err="1">
                <a:solidFill>
                  <a:srgbClr val="2B4B82"/>
                </a:solidFill>
                <a:latin typeface="Clear Sans"/>
              </a:rPr>
              <a:t>sağlanır</a:t>
            </a:r>
            <a:r>
              <a:rPr lang="en-US" sz="2900" dirty="0">
                <a:solidFill>
                  <a:srgbClr val="2B4B82"/>
                </a:solidFill>
                <a:latin typeface="Clear Sans"/>
              </a:rPr>
              <a:t>. </a:t>
            </a:r>
          </a:p>
          <a:p>
            <a:pPr algn="l">
              <a:lnSpc>
                <a:spcPts val="4060"/>
              </a:lnSpc>
            </a:pPr>
            <a:r>
              <a:rPr lang="en-US" sz="2900" dirty="0">
                <a:solidFill>
                  <a:srgbClr val="2B4B82"/>
                </a:solidFill>
                <a:latin typeface="Clear Sans"/>
              </a:rPr>
              <a:t>14. </a:t>
            </a:r>
            <a:r>
              <a:rPr lang="en-US" sz="2900" dirty="0" err="1">
                <a:solidFill>
                  <a:srgbClr val="2B4B82"/>
                </a:solidFill>
                <a:latin typeface="Clear Sans"/>
              </a:rPr>
              <a:t>satır</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sonrasında</a:t>
            </a:r>
            <a:r>
              <a:rPr lang="en-US" sz="2900" dirty="0">
                <a:solidFill>
                  <a:srgbClr val="2B4B82"/>
                </a:solidFill>
                <a:latin typeface="Clear Sans"/>
              </a:rPr>
              <a:t> </a:t>
            </a:r>
            <a:r>
              <a:rPr lang="en-US" sz="2900" dirty="0" err="1">
                <a:solidFill>
                  <a:srgbClr val="2B4B82"/>
                </a:solidFill>
                <a:latin typeface="Clear Sans"/>
              </a:rPr>
              <a:t>etmenin</a:t>
            </a:r>
            <a:r>
              <a:rPr lang="en-US" sz="2900" dirty="0">
                <a:solidFill>
                  <a:srgbClr val="2B4B82"/>
                </a:solidFill>
                <a:latin typeface="Clear Sans"/>
              </a:rPr>
              <a:t> her </a:t>
            </a:r>
            <a:r>
              <a:rPr lang="en-US" sz="2900" dirty="0" err="1">
                <a:solidFill>
                  <a:srgbClr val="2B4B82"/>
                </a:solidFill>
                <a:latin typeface="Clear Sans"/>
              </a:rPr>
              <a:t>adımında</a:t>
            </a:r>
            <a:r>
              <a:rPr lang="en-US" sz="2900" dirty="0">
                <a:solidFill>
                  <a:srgbClr val="2B4B82"/>
                </a:solidFill>
                <a:latin typeface="Clear Sans"/>
              </a:rPr>
              <a:t> Q </a:t>
            </a:r>
            <a:r>
              <a:rPr lang="en-US" sz="2900" dirty="0" err="1">
                <a:solidFill>
                  <a:srgbClr val="2B4B82"/>
                </a:solidFill>
                <a:latin typeface="Clear Sans"/>
              </a:rPr>
              <a:t>hesaplamalarının</a:t>
            </a:r>
            <a:r>
              <a:rPr lang="en-US" sz="2900" dirty="0">
                <a:solidFill>
                  <a:srgbClr val="2B4B82"/>
                </a:solidFill>
                <a:latin typeface="Clear Sans"/>
              </a:rPr>
              <a:t> </a:t>
            </a:r>
            <a:r>
              <a:rPr lang="en-US" sz="2900" dirty="0" err="1">
                <a:solidFill>
                  <a:srgbClr val="2B4B82"/>
                </a:solidFill>
                <a:latin typeface="Clear Sans"/>
              </a:rPr>
              <a:t>yapılması</a:t>
            </a:r>
            <a:r>
              <a:rPr lang="en-US" sz="2900" dirty="0">
                <a:solidFill>
                  <a:srgbClr val="2B4B82"/>
                </a:solidFill>
                <a:latin typeface="Clear Sans"/>
              </a:rPr>
              <a:t> (19. </a:t>
            </a:r>
            <a:r>
              <a:rPr lang="en-US" sz="2900" dirty="0" err="1">
                <a:solidFill>
                  <a:srgbClr val="2B4B82"/>
                </a:solidFill>
                <a:latin typeface="Clear Sans"/>
              </a:rPr>
              <a:t>satır</a:t>
            </a:r>
            <a:r>
              <a:rPr lang="en-US" sz="2900" dirty="0">
                <a:solidFill>
                  <a:srgbClr val="2B4B82"/>
                </a:solidFill>
                <a:latin typeface="Clear Sans"/>
              </a:rPr>
              <a:t>) </a:t>
            </a:r>
            <a:r>
              <a:rPr lang="en-US" sz="2900" dirty="0" err="1">
                <a:solidFill>
                  <a:srgbClr val="2B4B82"/>
                </a:solidFill>
                <a:latin typeface="Clear Sans"/>
              </a:rPr>
              <a:t>ve</a:t>
            </a:r>
            <a:r>
              <a:rPr lang="en-US" sz="2900" dirty="0">
                <a:solidFill>
                  <a:srgbClr val="2B4B82"/>
                </a:solidFill>
                <a:latin typeface="Clear Sans"/>
              </a:rPr>
              <a:t> </a:t>
            </a:r>
            <a:r>
              <a:rPr lang="en-US" sz="2900" dirty="0" err="1">
                <a:solidFill>
                  <a:srgbClr val="2B4B82"/>
                </a:solidFill>
                <a:latin typeface="Clear Sans"/>
              </a:rPr>
              <a:t>nihayetinde</a:t>
            </a:r>
            <a:r>
              <a:rPr lang="en-US" sz="2900" dirty="0">
                <a:solidFill>
                  <a:srgbClr val="2B4B82"/>
                </a:solidFill>
                <a:latin typeface="Clear Sans"/>
              </a:rPr>
              <a:t> Q </a:t>
            </a:r>
            <a:r>
              <a:rPr lang="en-US" sz="2900" dirty="0" err="1">
                <a:solidFill>
                  <a:srgbClr val="2B4B82"/>
                </a:solidFill>
                <a:latin typeface="Clear Sans"/>
              </a:rPr>
              <a:t>tablosunun</a:t>
            </a:r>
            <a:r>
              <a:rPr lang="en-US" sz="2900" dirty="0">
                <a:solidFill>
                  <a:srgbClr val="2B4B82"/>
                </a:solidFill>
                <a:latin typeface="Clear Sans"/>
              </a:rPr>
              <a:t> </a:t>
            </a:r>
            <a:r>
              <a:rPr lang="en-US" sz="2900" dirty="0" err="1">
                <a:solidFill>
                  <a:srgbClr val="2B4B82"/>
                </a:solidFill>
                <a:latin typeface="Clear Sans"/>
              </a:rPr>
              <a:t>adım</a:t>
            </a:r>
            <a:r>
              <a:rPr lang="en-US" sz="2900" dirty="0">
                <a:solidFill>
                  <a:srgbClr val="2B4B82"/>
                </a:solidFill>
                <a:latin typeface="Clear Sans"/>
              </a:rPr>
              <a:t> </a:t>
            </a:r>
            <a:r>
              <a:rPr lang="en-US" sz="2900" dirty="0" err="1">
                <a:solidFill>
                  <a:srgbClr val="2B4B82"/>
                </a:solidFill>
                <a:latin typeface="Clear Sans"/>
              </a:rPr>
              <a:t>adım</a:t>
            </a:r>
            <a:r>
              <a:rPr lang="en-US" sz="2900" dirty="0">
                <a:solidFill>
                  <a:srgbClr val="2B4B82"/>
                </a:solidFill>
                <a:latin typeface="Clear Sans"/>
              </a:rPr>
              <a:t> </a:t>
            </a:r>
            <a:r>
              <a:rPr lang="en-US" sz="2900" dirty="0" err="1">
                <a:solidFill>
                  <a:srgbClr val="2B4B82"/>
                </a:solidFill>
                <a:latin typeface="Clear Sans"/>
              </a:rPr>
              <a:t>güncellenmesi</a:t>
            </a:r>
            <a:r>
              <a:rPr lang="en-US" sz="2900" dirty="0">
                <a:solidFill>
                  <a:srgbClr val="2B4B82"/>
                </a:solidFill>
                <a:latin typeface="Clear Sans"/>
              </a:rPr>
              <a:t> </a:t>
            </a:r>
            <a:r>
              <a:rPr lang="en-US" sz="2900" dirty="0" err="1">
                <a:solidFill>
                  <a:srgbClr val="2B4B82"/>
                </a:solidFill>
                <a:latin typeface="Clear Sans"/>
              </a:rPr>
              <a:t>sağlanır</a:t>
            </a:r>
            <a:r>
              <a:rPr lang="en-US" sz="2900" dirty="0">
                <a:solidFill>
                  <a:srgbClr val="2B4B82"/>
                </a:solidFill>
                <a:latin typeface="Clear Sans"/>
              </a:rPr>
              <a:t>. </a:t>
            </a:r>
            <a:r>
              <a:rPr lang="en-US" sz="2900" dirty="0" err="1">
                <a:solidFill>
                  <a:srgbClr val="2B4B82"/>
                </a:solidFill>
                <a:latin typeface="Clear Sans"/>
              </a:rPr>
              <a:t>Ayrıca</a:t>
            </a:r>
            <a:r>
              <a:rPr lang="en-US" sz="2900" dirty="0">
                <a:solidFill>
                  <a:srgbClr val="2B4B82"/>
                </a:solidFill>
                <a:latin typeface="Clear Sans"/>
              </a:rPr>
              <a:t> </a:t>
            </a:r>
            <a:r>
              <a:rPr lang="en-US" sz="2900" dirty="0" err="1">
                <a:solidFill>
                  <a:srgbClr val="2B4B82"/>
                </a:solidFill>
                <a:latin typeface="Clear Sans"/>
              </a:rPr>
              <a:t>odul_tumu</a:t>
            </a:r>
            <a:r>
              <a:rPr lang="en-US" sz="2900" dirty="0">
                <a:solidFill>
                  <a:srgbClr val="2B4B82"/>
                </a:solidFill>
                <a:latin typeface="Clear Sans"/>
              </a:rPr>
              <a:t> </a:t>
            </a:r>
            <a:r>
              <a:rPr lang="en-US" sz="2900" dirty="0" err="1">
                <a:solidFill>
                  <a:srgbClr val="2B4B82"/>
                </a:solidFill>
                <a:latin typeface="Clear Sans"/>
              </a:rPr>
              <a:t>değişkenine</a:t>
            </a:r>
            <a:r>
              <a:rPr lang="en-US" sz="2900" dirty="0">
                <a:solidFill>
                  <a:srgbClr val="2B4B82"/>
                </a:solidFill>
                <a:latin typeface="Clear Sans"/>
              </a:rPr>
              <a:t> </a:t>
            </a:r>
            <a:r>
              <a:rPr lang="en-US" sz="2900" dirty="0" err="1">
                <a:solidFill>
                  <a:srgbClr val="2B4B82"/>
                </a:solidFill>
                <a:latin typeface="Clear Sans"/>
              </a:rPr>
              <a:t>hareketler</a:t>
            </a:r>
            <a:r>
              <a:rPr lang="en-US" sz="2900" dirty="0">
                <a:solidFill>
                  <a:srgbClr val="2B4B82"/>
                </a:solidFill>
                <a:latin typeface="Clear Sans"/>
              </a:rPr>
              <a:t> </a:t>
            </a:r>
            <a:r>
              <a:rPr lang="en-US" sz="2900" dirty="0" err="1">
                <a:solidFill>
                  <a:srgbClr val="2B4B82"/>
                </a:solidFill>
                <a:latin typeface="Clear Sans"/>
              </a:rPr>
              <a:t>sonunda</a:t>
            </a:r>
            <a:r>
              <a:rPr lang="en-US" sz="2900" dirty="0">
                <a:solidFill>
                  <a:srgbClr val="2B4B82"/>
                </a:solidFill>
                <a:latin typeface="Clear Sans"/>
              </a:rPr>
              <a:t> </a:t>
            </a:r>
            <a:r>
              <a:rPr lang="en-US" sz="2900" dirty="0" err="1">
                <a:solidFill>
                  <a:srgbClr val="2B4B82"/>
                </a:solidFill>
                <a:latin typeface="Clear Sans"/>
              </a:rPr>
              <a:t>elde</a:t>
            </a:r>
            <a:r>
              <a:rPr lang="en-US" sz="2900" dirty="0">
                <a:solidFill>
                  <a:srgbClr val="2B4B82"/>
                </a:solidFill>
                <a:latin typeface="Clear Sans"/>
              </a:rPr>
              <a:t> </a:t>
            </a:r>
            <a:r>
              <a:rPr lang="en-US" sz="2900" dirty="0" err="1">
                <a:solidFill>
                  <a:srgbClr val="2B4B82"/>
                </a:solidFill>
                <a:latin typeface="Clear Sans"/>
              </a:rPr>
              <a:t>edilen</a:t>
            </a:r>
            <a:r>
              <a:rPr lang="en-US" sz="2900" dirty="0">
                <a:solidFill>
                  <a:srgbClr val="2B4B82"/>
                </a:solidFill>
                <a:latin typeface="Clear Sans"/>
              </a:rPr>
              <a:t> </a:t>
            </a:r>
            <a:r>
              <a:rPr lang="en-US" sz="2900" dirty="0" err="1">
                <a:solidFill>
                  <a:srgbClr val="2B4B82"/>
                </a:solidFill>
                <a:latin typeface="Clear Sans"/>
              </a:rPr>
              <a:t>puan</a:t>
            </a:r>
            <a:r>
              <a:rPr lang="en-US" sz="2900" dirty="0">
                <a:solidFill>
                  <a:srgbClr val="2B4B82"/>
                </a:solidFill>
                <a:latin typeface="Clear Sans"/>
              </a:rPr>
              <a:t> da </a:t>
            </a:r>
            <a:r>
              <a:rPr lang="en-US" sz="2900" dirty="0" err="1">
                <a:solidFill>
                  <a:srgbClr val="2B4B82"/>
                </a:solidFill>
                <a:latin typeface="Clear Sans"/>
              </a:rPr>
              <a:t>eklenmektedir</a:t>
            </a:r>
            <a:r>
              <a:rPr lang="en-US" sz="2900" dirty="0">
                <a:solidFill>
                  <a:srgbClr val="2B4B82"/>
                </a:solidFill>
                <a:latin typeface="Clear Sans"/>
              </a:rPr>
              <a:t>. </a:t>
            </a:r>
          </a:p>
          <a:p>
            <a:pPr algn="l">
              <a:lnSpc>
                <a:spcPts val="4060"/>
              </a:lnSpc>
            </a:pPr>
            <a:r>
              <a:rPr lang="en-US" sz="2900" dirty="0">
                <a:solidFill>
                  <a:srgbClr val="2B4B82"/>
                </a:solidFill>
                <a:latin typeface="Clear Sans"/>
              </a:rPr>
              <a:t>25. </a:t>
            </a:r>
            <a:r>
              <a:rPr lang="en-US" sz="2900" dirty="0" err="1">
                <a:solidFill>
                  <a:srgbClr val="2B4B82"/>
                </a:solidFill>
                <a:latin typeface="Clear Sans"/>
              </a:rPr>
              <a:t>satırda</a:t>
            </a:r>
            <a:r>
              <a:rPr lang="en-US" sz="2900" dirty="0">
                <a:solidFill>
                  <a:srgbClr val="2B4B82"/>
                </a:solidFill>
                <a:latin typeface="Clear Sans"/>
              </a:rPr>
              <a:t> </a:t>
            </a:r>
            <a:r>
              <a:rPr lang="en-US" sz="2900" dirty="0" err="1">
                <a:solidFill>
                  <a:srgbClr val="2B4B82"/>
                </a:solidFill>
                <a:latin typeface="Clear Sans"/>
              </a:rPr>
              <a:t>ilgili</a:t>
            </a:r>
            <a:r>
              <a:rPr lang="en-US" sz="2900" dirty="0">
                <a:solidFill>
                  <a:srgbClr val="2B4B82"/>
                </a:solidFill>
                <a:latin typeface="Clear Sans"/>
              </a:rPr>
              <a:t> </a:t>
            </a:r>
            <a:r>
              <a:rPr lang="en-US" sz="2900" dirty="0" err="1">
                <a:solidFill>
                  <a:srgbClr val="2B4B82"/>
                </a:solidFill>
                <a:latin typeface="Clear Sans"/>
              </a:rPr>
              <a:t>döngü</a:t>
            </a:r>
            <a:r>
              <a:rPr lang="en-US" sz="2900" dirty="0">
                <a:solidFill>
                  <a:srgbClr val="2B4B82"/>
                </a:solidFill>
                <a:latin typeface="Clear Sans"/>
              </a:rPr>
              <a:t> </a:t>
            </a:r>
            <a:r>
              <a:rPr lang="en-US" sz="2900" dirty="0" err="1">
                <a:solidFill>
                  <a:srgbClr val="2B4B82"/>
                </a:solidFill>
                <a:latin typeface="Clear Sans"/>
              </a:rPr>
              <a:t>sonunda</a:t>
            </a:r>
            <a:r>
              <a:rPr lang="en-US" sz="2900" dirty="0">
                <a:solidFill>
                  <a:srgbClr val="2B4B82"/>
                </a:solidFill>
                <a:latin typeface="Clear Sans"/>
              </a:rPr>
              <a:t> </a:t>
            </a:r>
            <a:r>
              <a:rPr lang="en-US" sz="2900" dirty="0" err="1">
                <a:solidFill>
                  <a:srgbClr val="2B4B82"/>
                </a:solidFill>
                <a:latin typeface="Clear Sans"/>
              </a:rPr>
              <a:t>etmenin</a:t>
            </a:r>
            <a:r>
              <a:rPr lang="en-US" sz="2900" dirty="0">
                <a:solidFill>
                  <a:srgbClr val="2B4B82"/>
                </a:solidFill>
                <a:latin typeface="Clear Sans"/>
              </a:rPr>
              <a:t> </a:t>
            </a:r>
            <a:r>
              <a:rPr lang="en-US" sz="2900" dirty="0" err="1">
                <a:solidFill>
                  <a:srgbClr val="2B4B82"/>
                </a:solidFill>
                <a:latin typeface="Clear Sans"/>
              </a:rPr>
              <a:t>ortamdaki</a:t>
            </a:r>
            <a:r>
              <a:rPr lang="en-US" sz="2900" dirty="0">
                <a:solidFill>
                  <a:srgbClr val="2B4B82"/>
                </a:solidFill>
                <a:latin typeface="Clear Sans"/>
              </a:rPr>
              <a:t> </a:t>
            </a:r>
            <a:r>
              <a:rPr lang="en-US" sz="2900" dirty="0" err="1">
                <a:solidFill>
                  <a:srgbClr val="2B4B82"/>
                </a:solidFill>
                <a:latin typeface="Clear Sans"/>
              </a:rPr>
              <a:t>hareketi</a:t>
            </a:r>
            <a:r>
              <a:rPr lang="en-US" sz="2900" dirty="0">
                <a:solidFill>
                  <a:srgbClr val="2B4B82"/>
                </a:solidFill>
                <a:latin typeface="Clear Sans"/>
              </a:rPr>
              <a:t> </a:t>
            </a:r>
            <a:r>
              <a:rPr lang="en-US" sz="2900" dirty="0" err="1">
                <a:solidFill>
                  <a:srgbClr val="2B4B82"/>
                </a:solidFill>
                <a:latin typeface="Clear Sans"/>
              </a:rPr>
              <a:t>Şekil</a:t>
            </a:r>
            <a:r>
              <a:rPr lang="en-US" sz="2900" dirty="0">
                <a:solidFill>
                  <a:srgbClr val="2B4B82"/>
                </a:solidFill>
                <a:latin typeface="Clear Sans"/>
              </a:rPr>
              <a:t> 6.7’de </a:t>
            </a:r>
            <a:r>
              <a:rPr lang="en-US" sz="2900" dirty="0" err="1">
                <a:solidFill>
                  <a:srgbClr val="2B4B82"/>
                </a:solidFill>
                <a:latin typeface="Clear Sans"/>
              </a:rPr>
              <a:t>gösterildiği</a:t>
            </a:r>
            <a:r>
              <a:rPr lang="en-US" sz="2900" dirty="0">
                <a:solidFill>
                  <a:srgbClr val="2B4B82"/>
                </a:solidFill>
                <a:latin typeface="Clear Sans"/>
              </a:rPr>
              <a:t> </a:t>
            </a:r>
            <a:r>
              <a:rPr lang="en-US" sz="2900" dirty="0" err="1">
                <a:solidFill>
                  <a:srgbClr val="2B4B82"/>
                </a:solidFill>
                <a:latin typeface="Clear Sans"/>
              </a:rPr>
              <a:t>gibi</a:t>
            </a:r>
            <a:r>
              <a:rPr lang="en-US" sz="2900" dirty="0">
                <a:solidFill>
                  <a:srgbClr val="2B4B82"/>
                </a:solidFill>
                <a:latin typeface="Clear Sans"/>
              </a:rPr>
              <a:t> </a:t>
            </a:r>
            <a:r>
              <a:rPr lang="en-US" sz="2900" dirty="0" err="1">
                <a:solidFill>
                  <a:srgbClr val="2B4B82"/>
                </a:solidFill>
                <a:latin typeface="Clear Sans"/>
              </a:rPr>
              <a:t>ekrana</a:t>
            </a:r>
            <a:r>
              <a:rPr lang="en-US" sz="2900" dirty="0">
                <a:solidFill>
                  <a:srgbClr val="2B4B82"/>
                </a:solidFill>
                <a:latin typeface="Clear Sans"/>
              </a:rPr>
              <a:t> </a:t>
            </a:r>
            <a:r>
              <a:rPr lang="en-US" sz="2900" dirty="0" err="1">
                <a:solidFill>
                  <a:srgbClr val="2B4B82"/>
                </a:solidFill>
                <a:latin typeface="Clear Sans"/>
              </a:rPr>
              <a:t>yansıtılmaktadır</a:t>
            </a:r>
            <a:r>
              <a:rPr lang="en-US" sz="2900" dirty="0">
                <a:solidFill>
                  <a:srgbClr val="2B4B82"/>
                </a:solidFill>
                <a:latin typeface="Clear Sans"/>
              </a:rPr>
              <a:t> (</a:t>
            </a:r>
            <a:r>
              <a:rPr lang="en-US" sz="2900" dirty="0" err="1">
                <a:solidFill>
                  <a:srgbClr val="2B4B82"/>
                </a:solidFill>
                <a:latin typeface="Clear Sans"/>
              </a:rPr>
              <a:t>Ortam</a:t>
            </a:r>
            <a:r>
              <a:rPr lang="en-US" sz="2900" dirty="0">
                <a:solidFill>
                  <a:srgbClr val="2B4B82"/>
                </a:solidFill>
                <a:latin typeface="Clear Sans"/>
              </a:rPr>
              <a:t> </a:t>
            </a:r>
            <a:r>
              <a:rPr lang="en-US" sz="2900" dirty="0" err="1">
                <a:solidFill>
                  <a:srgbClr val="2B4B82"/>
                </a:solidFill>
                <a:latin typeface="Clear Sans"/>
              </a:rPr>
              <a:t>görüntüsünde</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kırmızıyla</a:t>
            </a:r>
            <a:r>
              <a:rPr lang="en-US" sz="2900" dirty="0">
                <a:solidFill>
                  <a:srgbClr val="2B4B82"/>
                </a:solidFill>
                <a:latin typeface="Clear Sans"/>
              </a:rPr>
              <a:t> </a:t>
            </a:r>
            <a:r>
              <a:rPr lang="en-US" sz="2900" dirty="0" err="1">
                <a:solidFill>
                  <a:srgbClr val="2B4B82"/>
                </a:solidFill>
                <a:latin typeface="Clear Sans"/>
              </a:rPr>
              <a:t>gösterilen</a:t>
            </a:r>
            <a:r>
              <a:rPr lang="en-US" sz="2900" dirty="0">
                <a:solidFill>
                  <a:srgbClr val="2B4B82"/>
                </a:solidFill>
                <a:latin typeface="Clear Sans"/>
              </a:rPr>
              <a:t> </a:t>
            </a:r>
            <a:r>
              <a:rPr lang="en-US" sz="2900" dirty="0" err="1">
                <a:solidFill>
                  <a:srgbClr val="2B4B82"/>
                </a:solidFill>
                <a:latin typeface="Clear Sans"/>
              </a:rPr>
              <a:t>hücre</a:t>
            </a:r>
            <a:r>
              <a:rPr lang="en-US" sz="2900" dirty="0">
                <a:solidFill>
                  <a:srgbClr val="2B4B82"/>
                </a:solidFill>
                <a:latin typeface="Clear Sans"/>
              </a:rPr>
              <a:t> </a:t>
            </a:r>
            <a:r>
              <a:rPr lang="en-US" sz="2900" dirty="0" err="1">
                <a:solidFill>
                  <a:srgbClr val="2B4B82"/>
                </a:solidFill>
                <a:latin typeface="Clear Sans"/>
              </a:rPr>
              <a:t>noktasındadır</a:t>
            </a:r>
            <a:r>
              <a:rPr lang="en-US" sz="2900" dirty="0">
                <a:solidFill>
                  <a:srgbClr val="2B4B82"/>
                </a:solidFill>
                <a:latin typeface="Clear Sans"/>
              </a:rPr>
              <a:t>. </a:t>
            </a:r>
            <a:r>
              <a:rPr lang="en-US" sz="2900" dirty="0" err="1">
                <a:solidFill>
                  <a:srgbClr val="2B4B82"/>
                </a:solidFill>
                <a:latin typeface="Clear Sans"/>
              </a:rPr>
              <a:t>Yine</a:t>
            </a:r>
            <a:r>
              <a:rPr lang="en-US" sz="2900" dirty="0">
                <a:solidFill>
                  <a:srgbClr val="2B4B82"/>
                </a:solidFill>
                <a:latin typeface="Clear Sans"/>
              </a:rPr>
              <a:t> </a:t>
            </a:r>
            <a:r>
              <a:rPr lang="en-US" sz="2900" dirty="0" err="1">
                <a:solidFill>
                  <a:srgbClr val="2B4B82"/>
                </a:solidFill>
                <a:latin typeface="Clear Sans"/>
              </a:rPr>
              <a:t>etmenin</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sonraki</a:t>
            </a:r>
            <a:r>
              <a:rPr lang="en-US" sz="2900" dirty="0">
                <a:solidFill>
                  <a:srgbClr val="2B4B82"/>
                </a:solidFill>
                <a:latin typeface="Clear Sans"/>
              </a:rPr>
              <a:t> </a:t>
            </a:r>
            <a:r>
              <a:rPr lang="en-US" sz="2900" dirty="0" err="1">
                <a:solidFill>
                  <a:srgbClr val="2B4B82"/>
                </a:solidFill>
                <a:latin typeface="Clear Sans"/>
              </a:rPr>
              <a:t>hareketi</a:t>
            </a:r>
            <a:r>
              <a:rPr lang="en-US" sz="2900" dirty="0">
                <a:solidFill>
                  <a:srgbClr val="2B4B82"/>
                </a:solidFill>
                <a:latin typeface="Clear Sans"/>
              </a:rPr>
              <a:t> </a:t>
            </a:r>
            <a:r>
              <a:rPr lang="en-US" sz="2900" dirty="0" err="1">
                <a:solidFill>
                  <a:srgbClr val="2B4B82"/>
                </a:solidFill>
                <a:latin typeface="Clear Sans"/>
              </a:rPr>
              <a:t>ortam</a:t>
            </a:r>
            <a:r>
              <a:rPr lang="en-US" sz="2900" dirty="0">
                <a:solidFill>
                  <a:srgbClr val="2B4B82"/>
                </a:solidFill>
                <a:latin typeface="Clear Sans"/>
              </a:rPr>
              <a:t> </a:t>
            </a:r>
            <a:r>
              <a:rPr lang="en-US" sz="2900" dirty="0" err="1">
                <a:solidFill>
                  <a:srgbClr val="2B4B82"/>
                </a:solidFill>
                <a:latin typeface="Clear Sans"/>
              </a:rPr>
              <a:t>görüntüsü</a:t>
            </a:r>
            <a:r>
              <a:rPr lang="en-US" sz="2900" dirty="0">
                <a:solidFill>
                  <a:srgbClr val="2B4B82"/>
                </a:solidFill>
                <a:latin typeface="Clear Sans"/>
              </a:rPr>
              <a:t> </a:t>
            </a:r>
            <a:r>
              <a:rPr lang="en-US" sz="2900" dirty="0" err="1">
                <a:solidFill>
                  <a:srgbClr val="2B4B82"/>
                </a:solidFill>
                <a:latin typeface="Clear Sans"/>
              </a:rPr>
              <a:t>altında</a:t>
            </a:r>
            <a:r>
              <a:rPr lang="en-US" sz="2900" dirty="0">
                <a:solidFill>
                  <a:srgbClr val="2B4B82"/>
                </a:solidFill>
                <a:latin typeface="Clear Sans"/>
              </a:rPr>
              <a:t> </a:t>
            </a:r>
            <a:r>
              <a:rPr lang="en-US" sz="2900" dirty="0" err="1">
                <a:solidFill>
                  <a:srgbClr val="2B4B82"/>
                </a:solidFill>
                <a:latin typeface="Clear Sans"/>
              </a:rPr>
              <a:t>ifade</a:t>
            </a:r>
            <a:r>
              <a:rPr lang="en-US" sz="2900" dirty="0">
                <a:solidFill>
                  <a:srgbClr val="2B4B82"/>
                </a:solidFill>
                <a:latin typeface="Clear Sans"/>
              </a:rPr>
              <a:t> </a:t>
            </a:r>
            <a:r>
              <a:rPr lang="en-US" sz="2900" dirty="0" err="1">
                <a:solidFill>
                  <a:srgbClr val="2B4B82"/>
                </a:solidFill>
                <a:latin typeface="Clear Sans"/>
              </a:rPr>
              <a:t>edilmektedir</a:t>
            </a:r>
            <a:r>
              <a:rPr lang="en-US" sz="2900" dirty="0">
                <a:solidFill>
                  <a:srgbClr val="2B4B82"/>
                </a:solidFill>
                <a:latin typeface="Clear Sans"/>
              </a:rPr>
              <a:t>. Buna </a:t>
            </a:r>
            <a:r>
              <a:rPr lang="en-US" sz="2900" dirty="0" err="1">
                <a:solidFill>
                  <a:srgbClr val="2B4B82"/>
                </a:solidFill>
                <a:latin typeface="Clear Sans"/>
              </a:rPr>
              <a:t>göre</a:t>
            </a:r>
            <a:r>
              <a:rPr lang="en-US" sz="2900" dirty="0">
                <a:solidFill>
                  <a:srgbClr val="2B4B82"/>
                </a:solidFill>
                <a:latin typeface="Clear Sans"/>
              </a:rPr>
              <a:t> </a:t>
            </a:r>
            <a:r>
              <a:rPr lang="en-US" sz="2900" dirty="0" err="1">
                <a:solidFill>
                  <a:srgbClr val="2B4B82"/>
                </a:solidFill>
                <a:latin typeface="Clear Sans"/>
              </a:rPr>
              <a:t>şekilde</a:t>
            </a:r>
            <a:r>
              <a:rPr lang="en-US" sz="2900" dirty="0">
                <a:solidFill>
                  <a:srgbClr val="2B4B82"/>
                </a:solidFill>
                <a:latin typeface="Clear Sans"/>
              </a:rPr>
              <a:t> </a:t>
            </a:r>
            <a:r>
              <a:rPr lang="en-US" sz="2900" dirty="0" err="1">
                <a:solidFill>
                  <a:srgbClr val="2B4B82"/>
                </a:solidFill>
                <a:latin typeface="Clear Sans"/>
              </a:rPr>
              <a:t>gösterildiği</a:t>
            </a:r>
            <a:r>
              <a:rPr lang="en-US" sz="2900" dirty="0">
                <a:solidFill>
                  <a:srgbClr val="2B4B82"/>
                </a:solidFill>
                <a:latin typeface="Clear Sans"/>
              </a:rPr>
              <a:t> an </a:t>
            </a:r>
            <a:r>
              <a:rPr lang="en-US" sz="2900" dirty="0" err="1">
                <a:solidFill>
                  <a:srgbClr val="2B4B82"/>
                </a:solidFill>
                <a:latin typeface="Clear Sans"/>
              </a:rPr>
              <a:t>itibariyle</a:t>
            </a:r>
            <a:r>
              <a:rPr lang="en-US" sz="2900" dirty="0">
                <a:solidFill>
                  <a:srgbClr val="2B4B82"/>
                </a:solidFill>
                <a:latin typeface="Clear Sans"/>
              </a:rPr>
              <a:t>, </a:t>
            </a:r>
            <a:r>
              <a:rPr lang="en-US" sz="2900" dirty="0" err="1">
                <a:solidFill>
                  <a:srgbClr val="2B4B82"/>
                </a:solidFill>
                <a:latin typeface="Clear Sans"/>
              </a:rPr>
              <a:t>ikinci</a:t>
            </a:r>
            <a:r>
              <a:rPr lang="en-US" sz="2900" dirty="0">
                <a:solidFill>
                  <a:srgbClr val="2B4B82"/>
                </a:solidFill>
                <a:latin typeface="Clear Sans"/>
              </a:rPr>
              <a:t> </a:t>
            </a:r>
            <a:r>
              <a:rPr lang="en-US" sz="2900" dirty="0" err="1">
                <a:solidFill>
                  <a:srgbClr val="2B4B82"/>
                </a:solidFill>
                <a:latin typeface="Clear Sans"/>
              </a:rPr>
              <a:t>satır</a:t>
            </a:r>
            <a:r>
              <a:rPr lang="en-US" sz="2900" dirty="0">
                <a:solidFill>
                  <a:srgbClr val="2B4B82"/>
                </a:solidFill>
                <a:latin typeface="Clear Sans"/>
              </a:rPr>
              <a:t> ilk </a:t>
            </a:r>
            <a:r>
              <a:rPr lang="en-US" sz="2900" dirty="0" err="1">
                <a:solidFill>
                  <a:srgbClr val="2B4B82"/>
                </a:solidFill>
                <a:latin typeface="Clear Sans"/>
              </a:rPr>
              <a:t>sütunda</a:t>
            </a:r>
            <a:r>
              <a:rPr lang="en-US" sz="2900" dirty="0">
                <a:solidFill>
                  <a:srgbClr val="2B4B82"/>
                </a:solidFill>
                <a:latin typeface="Clear Sans"/>
              </a:rPr>
              <a:t> </a:t>
            </a:r>
            <a:r>
              <a:rPr lang="en-US" sz="2900" dirty="0" err="1">
                <a:solidFill>
                  <a:srgbClr val="2B4B82"/>
                </a:solidFill>
                <a:latin typeface="Clear Sans"/>
              </a:rPr>
              <a:t>donmuş</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yol</a:t>
            </a:r>
            <a:r>
              <a:rPr lang="en-US" sz="2900" dirty="0">
                <a:solidFill>
                  <a:srgbClr val="2B4B82"/>
                </a:solidFill>
                <a:latin typeface="Clear Sans"/>
              </a:rPr>
              <a:t> </a:t>
            </a:r>
            <a:r>
              <a:rPr lang="en-US" sz="2900" dirty="0" err="1">
                <a:solidFill>
                  <a:srgbClr val="2B4B82"/>
                </a:solidFill>
                <a:latin typeface="Clear Sans"/>
              </a:rPr>
              <a:t>üzerinde</a:t>
            </a:r>
            <a:r>
              <a:rPr lang="en-US" sz="2900" dirty="0">
                <a:solidFill>
                  <a:srgbClr val="2B4B82"/>
                </a:solidFill>
                <a:latin typeface="Clear Sans"/>
              </a:rPr>
              <a:t> </a:t>
            </a:r>
            <a:r>
              <a:rPr lang="en-US" sz="2900" dirty="0" err="1">
                <a:solidFill>
                  <a:srgbClr val="2B4B82"/>
                </a:solidFill>
                <a:latin typeface="Clear Sans"/>
              </a:rPr>
              <a:t>yer</a:t>
            </a:r>
            <a:r>
              <a:rPr lang="en-US" sz="2900" dirty="0">
                <a:solidFill>
                  <a:srgbClr val="2B4B82"/>
                </a:solidFill>
                <a:latin typeface="Clear Sans"/>
              </a:rPr>
              <a:t> </a:t>
            </a:r>
            <a:r>
              <a:rPr lang="en-US" sz="2900" dirty="0" err="1">
                <a:solidFill>
                  <a:srgbClr val="2B4B82"/>
                </a:solidFill>
                <a:latin typeface="Clear Sans"/>
              </a:rPr>
              <a:t>alan</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sonraki</a:t>
            </a:r>
            <a:r>
              <a:rPr lang="en-US" sz="2900" dirty="0">
                <a:solidFill>
                  <a:srgbClr val="2B4B82"/>
                </a:solidFill>
                <a:latin typeface="Clear Sans"/>
              </a:rPr>
              <a:t> </a:t>
            </a:r>
            <a:r>
              <a:rPr lang="en-US" sz="2900" dirty="0" err="1">
                <a:solidFill>
                  <a:srgbClr val="2B4B82"/>
                </a:solidFill>
                <a:latin typeface="Clear Sans"/>
              </a:rPr>
              <a:t>hareketini</a:t>
            </a:r>
            <a:r>
              <a:rPr lang="en-US" sz="2900" dirty="0">
                <a:solidFill>
                  <a:srgbClr val="2B4B82"/>
                </a:solidFill>
                <a:latin typeface="Clear Sans"/>
              </a:rPr>
              <a:t> </a:t>
            </a:r>
            <a:r>
              <a:rPr lang="en-US" sz="2900" dirty="0" err="1">
                <a:solidFill>
                  <a:srgbClr val="2B4B82"/>
                </a:solidFill>
                <a:latin typeface="Clear Sans"/>
              </a:rPr>
              <a:t>aşağı</a:t>
            </a:r>
            <a:r>
              <a:rPr lang="en-US" sz="2900" dirty="0">
                <a:solidFill>
                  <a:srgbClr val="2B4B82"/>
                </a:solidFill>
                <a:latin typeface="Clear Sans"/>
              </a:rPr>
              <a:t> </a:t>
            </a:r>
            <a:r>
              <a:rPr lang="en-US" sz="2900" dirty="0" err="1">
                <a:solidFill>
                  <a:srgbClr val="2B4B82"/>
                </a:solidFill>
                <a:latin typeface="Clear Sans"/>
              </a:rPr>
              <a:t>hareket</a:t>
            </a:r>
            <a:r>
              <a:rPr lang="en-US" sz="2900" dirty="0">
                <a:solidFill>
                  <a:srgbClr val="2B4B82"/>
                </a:solidFill>
                <a:latin typeface="Clear Sans"/>
              </a:rPr>
              <a:t> </a:t>
            </a:r>
            <a:r>
              <a:rPr lang="en-US" sz="2900" dirty="0" err="1">
                <a:solidFill>
                  <a:srgbClr val="2B4B82"/>
                </a:solidFill>
                <a:latin typeface="Clear Sans"/>
              </a:rPr>
              <a:t>etme</a:t>
            </a:r>
            <a:r>
              <a:rPr lang="en-US" sz="2900" dirty="0">
                <a:solidFill>
                  <a:srgbClr val="2B4B82"/>
                </a:solidFill>
                <a:latin typeface="Clear Sans"/>
              </a:rPr>
              <a:t> </a:t>
            </a:r>
            <a:r>
              <a:rPr lang="en-US" sz="2900" dirty="0" err="1">
                <a:solidFill>
                  <a:srgbClr val="2B4B82"/>
                </a:solidFill>
                <a:latin typeface="Clear Sans"/>
              </a:rPr>
              <a:t>yönünde</a:t>
            </a:r>
            <a:r>
              <a:rPr lang="en-US" sz="2900" dirty="0">
                <a:solidFill>
                  <a:srgbClr val="2B4B82"/>
                </a:solidFill>
                <a:latin typeface="Clear Sans"/>
              </a:rPr>
              <a:t> </a:t>
            </a:r>
            <a:r>
              <a:rPr lang="en-US" sz="2900" dirty="0" err="1">
                <a:solidFill>
                  <a:srgbClr val="2B4B82"/>
                </a:solidFill>
                <a:latin typeface="Clear Sans"/>
              </a:rPr>
              <a:t>tercih</a:t>
            </a:r>
            <a:r>
              <a:rPr lang="en-US" sz="2900" dirty="0">
                <a:solidFill>
                  <a:srgbClr val="2B4B82"/>
                </a:solidFill>
                <a:latin typeface="Clear Sans"/>
              </a:rPr>
              <a:t> </a:t>
            </a:r>
            <a:r>
              <a:rPr lang="en-US" sz="2900" dirty="0" err="1">
                <a:solidFill>
                  <a:srgbClr val="2B4B82"/>
                </a:solidFill>
                <a:latin typeface="Clear Sans"/>
              </a:rPr>
              <a:t>etmiştir</a:t>
            </a:r>
            <a:r>
              <a:rPr lang="en-US" sz="2900" dirty="0">
                <a:solidFill>
                  <a:srgbClr val="2B4B82"/>
                </a:solidFill>
                <a:latin typeface="Clear Sans"/>
              </a:rPr>
              <a:t>). </a:t>
            </a:r>
          </a:p>
        </p:txBody>
      </p:sp>
      <p:sp>
        <p:nvSpPr>
          <p:cNvPr id="3" name="Freeform 3"/>
          <p:cNvSpPr/>
          <p:nvPr/>
        </p:nvSpPr>
        <p:spPr>
          <a:xfrm>
            <a:off x="6455689" y="7279802"/>
            <a:ext cx="5376621" cy="2443919"/>
          </a:xfrm>
          <a:custGeom>
            <a:avLst/>
            <a:gdLst/>
            <a:ahLst/>
            <a:cxnLst/>
            <a:rect l="l" t="t" r="r" b="b"/>
            <a:pathLst>
              <a:path w="5376621" h="2443919">
                <a:moveTo>
                  <a:pt x="0" y="0"/>
                </a:moveTo>
                <a:lnTo>
                  <a:pt x="5376622" y="0"/>
                </a:lnTo>
                <a:lnTo>
                  <a:pt x="5376622" y="2443919"/>
                </a:lnTo>
                <a:lnTo>
                  <a:pt x="0" y="2443919"/>
                </a:lnTo>
                <a:lnTo>
                  <a:pt x="0" y="0"/>
                </a:lnTo>
                <a:close/>
              </a:path>
            </a:pathLst>
          </a:custGeom>
          <a:blipFill>
            <a:blip r:embed="rId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235229" y="2240915"/>
            <a:ext cx="12062471" cy="2115433"/>
          </a:xfrm>
          <a:custGeom>
            <a:avLst/>
            <a:gdLst/>
            <a:ahLst/>
            <a:cxnLst/>
            <a:rect l="l" t="t" r="r" b="b"/>
            <a:pathLst>
              <a:path w="12062471" h="2115433">
                <a:moveTo>
                  <a:pt x="0" y="0"/>
                </a:moveTo>
                <a:lnTo>
                  <a:pt x="12062471" y="0"/>
                </a:lnTo>
                <a:lnTo>
                  <a:pt x="12062471" y="2115433"/>
                </a:lnTo>
                <a:lnTo>
                  <a:pt x="0" y="2115433"/>
                </a:lnTo>
                <a:lnTo>
                  <a:pt x="0" y="0"/>
                </a:lnTo>
                <a:close/>
              </a:path>
            </a:pathLst>
          </a:custGeom>
          <a:blipFill>
            <a:blip r:embed="rId2"/>
            <a:stretch>
              <a:fillRect/>
            </a:stretch>
          </a:blipFill>
        </p:spPr>
      </p:sp>
      <p:sp>
        <p:nvSpPr>
          <p:cNvPr id="3" name="Freeform 3"/>
          <p:cNvSpPr/>
          <p:nvPr/>
        </p:nvSpPr>
        <p:spPr>
          <a:xfrm>
            <a:off x="5586209" y="5878195"/>
            <a:ext cx="7115582" cy="3942776"/>
          </a:xfrm>
          <a:custGeom>
            <a:avLst/>
            <a:gdLst/>
            <a:ahLst/>
            <a:cxnLst/>
            <a:rect l="l" t="t" r="r" b="b"/>
            <a:pathLst>
              <a:path w="7115582" h="3942776">
                <a:moveTo>
                  <a:pt x="0" y="0"/>
                </a:moveTo>
                <a:lnTo>
                  <a:pt x="7115582" y="0"/>
                </a:lnTo>
                <a:lnTo>
                  <a:pt x="7115582" y="3942776"/>
                </a:lnTo>
                <a:lnTo>
                  <a:pt x="0" y="3942776"/>
                </a:lnTo>
                <a:lnTo>
                  <a:pt x="0" y="0"/>
                </a:lnTo>
                <a:close/>
              </a:path>
            </a:pathLst>
          </a:custGeom>
          <a:blipFill>
            <a:blip r:embed="rId3"/>
            <a:stretch>
              <a:fillRect/>
            </a:stretch>
          </a:blipFill>
        </p:spPr>
      </p:sp>
      <p:sp>
        <p:nvSpPr>
          <p:cNvPr id="4" name="TextBox 4"/>
          <p:cNvSpPr txBox="1"/>
          <p:nvPr/>
        </p:nvSpPr>
        <p:spPr>
          <a:xfrm>
            <a:off x="1028700" y="971550"/>
            <a:ext cx="16230600" cy="101219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Q-Öğrenme tekniği kodlarının çalışması sonrasında ekrana nihai Q tablosunu (dolayısıyla Donmuş Göl ortamında hareket durumunu) ve ortalama puan değerini yazdıran kodlar yazılır: </a:t>
            </a:r>
          </a:p>
        </p:txBody>
      </p:sp>
      <p:sp>
        <p:nvSpPr>
          <p:cNvPr id="5" name="TextBox 5"/>
          <p:cNvSpPr txBox="1"/>
          <p:nvPr/>
        </p:nvSpPr>
        <p:spPr>
          <a:xfrm>
            <a:off x="1028700" y="4608830"/>
            <a:ext cx="16230600" cy="1012190"/>
          </a:xfrm>
          <a:prstGeom prst="rect">
            <a:avLst/>
          </a:prstGeom>
        </p:spPr>
        <p:txBody>
          <a:bodyPr lIns="0" tIns="0" rIns="0" bIns="0" rtlCol="0" anchor="t">
            <a:spAutoFit/>
          </a:bodyPr>
          <a:lstStyle/>
          <a:p>
            <a:pPr algn="l">
              <a:lnSpc>
                <a:spcPts val="4060"/>
              </a:lnSpc>
            </a:pPr>
            <a:r>
              <a:rPr lang="en-US" sz="2900" dirty="0" err="1">
                <a:solidFill>
                  <a:srgbClr val="2B4B82"/>
                </a:solidFill>
                <a:latin typeface="Clear Sans"/>
              </a:rPr>
              <a:t>Bütün</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düzeni</a:t>
            </a:r>
            <a:r>
              <a:rPr lang="en-US" sz="2900" dirty="0">
                <a:solidFill>
                  <a:srgbClr val="2B4B82"/>
                </a:solidFill>
                <a:latin typeface="Clear Sans"/>
              </a:rPr>
              <a:t> </a:t>
            </a:r>
            <a:r>
              <a:rPr lang="en-US" sz="2900" dirty="0" err="1">
                <a:solidFill>
                  <a:srgbClr val="2B4B82"/>
                </a:solidFill>
                <a:latin typeface="Clear Sans"/>
              </a:rPr>
              <a:t>çalıştırıldığında</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içeriğinde</a:t>
            </a:r>
            <a:r>
              <a:rPr lang="en-US" sz="2900" dirty="0">
                <a:solidFill>
                  <a:srgbClr val="2B4B82"/>
                </a:solidFill>
                <a:latin typeface="Clear Sans"/>
              </a:rPr>
              <a:t> </a:t>
            </a:r>
            <a:r>
              <a:rPr lang="en-US" sz="2900" dirty="0" err="1">
                <a:solidFill>
                  <a:srgbClr val="2B4B82"/>
                </a:solidFill>
                <a:latin typeface="Clear Sans"/>
              </a:rPr>
              <a:t>belirtilen</a:t>
            </a:r>
            <a:r>
              <a:rPr lang="en-US" sz="2900" dirty="0">
                <a:solidFill>
                  <a:srgbClr val="2B4B82"/>
                </a:solidFill>
                <a:latin typeface="Clear Sans"/>
              </a:rPr>
              <a:t> 5000 </a:t>
            </a:r>
            <a:r>
              <a:rPr lang="en-US" sz="2900" dirty="0" err="1">
                <a:solidFill>
                  <a:srgbClr val="2B4B82"/>
                </a:solidFill>
                <a:latin typeface="Clear Sans"/>
              </a:rPr>
              <a:t>adımlık</a:t>
            </a:r>
            <a:r>
              <a:rPr lang="en-US" sz="2900" dirty="0">
                <a:solidFill>
                  <a:srgbClr val="2B4B82"/>
                </a:solidFill>
                <a:latin typeface="Clear Sans"/>
              </a:rPr>
              <a:t> </a:t>
            </a:r>
            <a:r>
              <a:rPr lang="en-US" sz="2900" dirty="0" err="1">
                <a:solidFill>
                  <a:srgbClr val="2B4B82"/>
                </a:solidFill>
                <a:latin typeface="Clear Sans"/>
              </a:rPr>
              <a:t>döngüde</a:t>
            </a:r>
            <a:r>
              <a:rPr lang="en-US" sz="2900" dirty="0">
                <a:solidFill>
                  <a:srgbClr val="2B4B82"/>
                </a:solidFill>
                <a:latin typeface="Clear Sans"/>
              </a:rPr>
              <a:t>, </a:t>
            </a:r>
            <a:r>
              <a:rPr lang="en-US" sz="2900" dirty="0" err="1">
                <a:solidFill>
                  <a:srgbClr val="2B4B82"/>
                </a:solidFill>
                <a:latin typeface="Clear Sans"/>
              </a:rPr>
              <a:t>etmenin</a:t>
            </a:r>
            <a:r>
              <a:rPr lang="en-US" sz="2900" dirty="0">
                <a:solidFill>
                  <a:srgbClr val="2B4B82"/>
                </a:solidFill>
                <a:latin typeface="Clear Sans"/>
              </a:rPr>
              <a:t> </a:t>
            </a:r>
            <a:r>
              <a:rPr lang="en-US" sz="2900" dirty="0" err="1">
                <a:solidFill>
                  <a:srgbClr val="2B4B82"/>
                </a:solidFill>
                <a:latin typeface="Clear Sans"/>
              </a:rPr>
              <a:t>bitiş</a:t>
            </a:r>
            <a:r>
              <a:rPr lang="en-US" sz="2900" dirty="0">
                <a:solidFill>
                  <a:srgbClr val="2B4B82"/>
                </a:solidFill>
                <a:latin typeface="Clear Sans"/>
              </a:rPr>
              <a:t> </a:t>
            </a:r>
            <a:r>
              <a:rPr lang="en-US" sz="2900" dirty="0" err="1">
                <a:solidFill>
                  <a:srgbClr val="2B4B82"/>
                </a:solidFill>
                <a:latin typeface="Clear Sans"/>
              </a:rPr>
              <a:t>noktasına</a:t>
            </a:r>
            <a:r>
              <a:rPr lang="en-US" sz="2900" dirty="0">
                <a:solidFill>
                  <a:srgbClr val="2B4B82"/>
                </a:solidFill>
                <a:latin typeface="Clear Sans"/>
              </a:rPr>
              <a:t> </a:t>
            </a:r>
            <a:r>
              <a:rPr lang="en-US" sz="2900" dirty="0" err="1">
                <a:solidFill>
                  <a:srgbClr val="2B4B82"/>
                </a:solidFill>
                <a:latin typeface="Clear Sans"/>
              </a:rPr>
              <a:t>ulaşmak</a:t>
            </a:r>
            <a:r>
              <a:rPr lang="en-US" sz="2900" dirty="0">
                <a:solidFill>
                  <a:srgbClr val="2B4B82"/>
                </a:solidFill>
                <a:latin typeface="Clear Sans"/>
              </a:rPr>
              <a:t> </a:t>
            </a:r>
            <a:r>
              <a:rPr lang="en-US" sz="2900" dirty="0" err="1">
                <a:solidFill>
                  <a:srgbClr val="2B4B82"/>
                </a:solidFill>
                <a:latin typeface="Clear Sans"/>
              </a:rPr>
              <a:t>adına</a:t>
            </a:r>
            <a:r>
              <a:rPr lang="en-US" sz="2900" dirty="0">
                <a:solidFill>
                  <a:srgbClr val="2B4B82"/>
                </a:solidFill>
                <a:latin typeface="Clear Sans"/>
              </a:rPr>
              <a:t> </a:t>
            </a:r>
            <a:r>
              <a:rPr lang="en-US" sz="2900" dirty="0" err="1">
                <a:solidFill>
                  <a:srgbClr val="2B4B82"/>
                </a:solidFill>
                <a:latin typeface="Clear Sans"/>
              </a:rPr>
              <a:t>gerçekleştirdiği</a:t>
            </a:r>
            <a:r>
              <a:rPr lang="en-US" sz="2900" dirty="0">
                <a:solidFill>
                  <a:srgbClr val="2B4B82"/>
                </a:solidFill>
                <a:latin typeface="Clear Sans"/>
              </a:rPr>
              <a:t> </a:t>
            </a:r>
            <a:r>
              <a:rPr lang="en-US" sz="2900" dirty="0" err="1">
                <a:solidFill>
                  <a:srgbClr val="2B4B82"/>
                </a:solidFill>
                <a:latin typeface="Clear Sans"/>
              </a:rPr>
              <a:t>adımlargözlemlenmiş</a:t>
            </a:r>
            <a:r>
              <a:rPr lang="en-US" sz="2900" dirty="0">
                <a:solidFill>
                  <a:srgbClr val="2B4B82"/>
                </a:solidFill>
                <a:latin typeface="Clear Sans"/>
              </a:rPr>
              <a:t> </a:t>
            </a:r>
            <a:r>
              <a:rPr lang="en-US" sz="2900" dirty="0" err="1">
                <a:solidFill>
                  <a:srgbClr val="2B4B82"/>
                </a:solidFill>
                <a:latin typeface="Clear Sans"/>
              </a:rPr>
              <a:t>olur</a:t>
            </a:r>
            <a:r>
              <a:rPr lang="en-US" sz="2900" dirty="0">
                <a:solidFill>
                  <a:srgbClr val="2B4B82"/>
                </a:solidFill>
                <a:latin typeface="Clear San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99513"/>
            <a:ext cx="9768230" cy="6810751"/>
            <a:chOff x="0" y="85725"/>
            <a:chExt cx="13024306" cy="9081001"/>
          </a:xfrm>
        </p:grpSpPr>
        <p:sp>
          <p:nvSpPr>
            <p:cNvPr id="4" name="TextBox 4"/>
            <p:cNvSpPr txBox="1"/>
            <p:nvPr/>
          </p:nvSpPr>
          <p:spPr>
            <a:xfrm>
              <a:off x="0" y="85725"/>
              <a:ext cx="13024306" cy="2291225"/>
            </a:xfrm>
            <a:prstGeom prst="rect">
              <a:avLst/>
            </a:prstGeom>
          </p:spPr>
          <p:txBody>
            <a:bodyPr lIns="0" tIns="0" rIns="0" bIns="0" rtlCol="0" anchor="t">
              <a:spAutoFit/>
            </a:bodyPr>
            <a:lstStyle/>
            <a:p>
              <a:pPr algn="l">
                <a:lnSpc>
                  <a:spcPts val="6719"/>
                </a:lnSpc>
              </a:pPr>
              <a:r>
                <a:rPr lang="en-US" sz="6399" dirty="0" err="1">
                  <a:solidFill>
                    <a:srgbClr val="31356E"/>
                  </a:solidFill>
                  <a:latin typeface="Clear Sans Bold"/>
                </a:rPr>
                <a:t>Etmen</a:t>
              </a:r>
              <a:r>
                <a:rPr lang="en-US" sz="6399" dirty="0">
                  <a:solidFill>
                    <a:srgbClr val="31356E"/>
                  </a:solidFill>
                  <a:latin typeface="Clear Sans Bold"/>
                </a:rPr>
                <a:t> </a:t>
              </a:r>
              <a:r>
                <a:rPr lang="en-US" sz="6399" dirty="0" err="1">
                  <a:solidFill>
                    <a:srgbClr val="31356E"/>
                  </a:solidFill>
                  <a:latin typeface="Clear Sans Bold"/>
                </a:rPr>
                <a:t>Tabanlı</a:t>
              </a:r>
              <a:r>
                <a:rPr lang="tr-TR" sz="6399" dirty="0">
                  <a:solidFill>
                    <a:srgbClr val="31356E"/>
                  </a:solidFill>
                  <a:latin typeface="Clear Sans Bold"/>
                </a:rPr>
                <a:t> Öğrenme Nedir?</a:t>
              </a:r>
              <a:endParaRPr lang="en-US" sz="6399" dirty="0">
                <a:solidFill>
                  <a:srgbClr val="31356E"/>
                </a:solidFill>
                <a:latin typeface="Clear Sans Bold"/>
              </a:endParaRPr>
            </a:p>
          </p:txBody>
        </p:sp>
        <p:sp>
          <p:nvSpPr>
            <p:cNvPr id="5" name="TextBox 5"/>
            <p:cNvSpPr txBox="1"/>
            <p:nvPr/>
          </p:nvSpPr>
          <p:spPr>
            <a:xfrm>
              <a:off x="0" y="4292571"/>
              <a:ext cx="12478551" cy="4874155"/>
            </a:xfrm>
            <a:prstGeom prst="rect">
              <a:avLst/>
            </a:prstGeom>
          </p:spPr>
          <p:txBody>
            <a:bodyPr lIns="0" tIns="0" rIns="0" bIns="0" rtlCol="0" anchor="t">
              <a:spAutoFit/>
            </a:bodyPr>
            <a:lstStyle/>
            <a:p>
              <a:pPr algn="l">
                <a:lnSpc>
                  <a:spcPts val="4060"/>
                </a:lnSpc>
              </a:pPr>
              <a:r>
                <a:rPr lang="tr-TR" sz="3200" b="0" i="0" dirty="0">
                  <a:solidFill>
                    <a:srgbClr val="0D0D0D"/>
                  </a:solidFill>
                  <a:effectLst/>
                  <a:latin typeface="ui-sans-serif"/>
                </a:rPr>
                <a:t>Etmen tabanlı öğrenme, belirli görevleri yerine getirmek için "etmen" adı verilen bağımsız ve akıllı varlıkların kullanıldığı bir öğrenme yöntemidir. Bu etmenler, belirli kurallar ve programlarla donatılmış küçük robotlar veya yazılım parçaları olabilir. Her etmenin belirli bir görevi vardır ve çevresiyle veya diğer etmenlerle etkileşime girerek bu görevleri yerine getirir.</a:t>
              </a:r>
              <a:endParaRPr lang="en-US" sz="2900" dirty="0">
                <a:solidFill>
                  <a:srgbClr val="2B4B82"/>
                </a:solidFill>
                <a:latin typeface="Clear Sans"/>
              </a:endParaRPr>
            </a:p>
          </p:txBody>
        </p:sp>
      </p:grpSp>
    </p:spTree>
    <p:extLst>
      <p:ext uri="{BB962C8B-B14F-4D97-AF65-F5344CB8AC3E}">
        <p14:creationId xmlns:p14="http://schemas.microsoft.com/office/powerpoint/2010/main" val="4169308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828647" y="3086100"/>
            <a:ext cx="6630706" cy="6172200"/>
          </a:xfrm>
          <a:custGeom>
            <a:avLst/>
            <a:gdLst/>
            <a:ahLst/>
            <a:cxnLst/>
            <a:rect l="l" t="t" r="r" b="b"/>
            <a:pathLst>
              <a:path w="6630706" h="6172200">
                <a:moveTo>
                  <a:pt x="0" y="0"/>
                </a:moveTo>
                <a:lnTo>
                  <a:pt x="6630706" y="0"/>
                </a:lnTo>
                <a:lnTo>
                  <a:pt x="6630706" y="6172200"/>
                </a:lnTo>
                <a:lnTo>
                  <a:pt x="0" y="6172200"/>
                </a:lnTo>
                <a:lnTo>
                  <a:pt x="0" y="0"/>
                </a:lnTo>
                <a:close/>
              </a:path>
            </a:pathLst>
          </a:custGeom>
          <a:blipFill>
            <a:blip r:embed="rId2"/>
            <a:stretch>
              <a:fillRect/>
            </a:stretch>
          </a:blipFill>
        </p:spPr>
      </p:sp>
      <p:sp>
        <p:nvSpPr>
          <p:cNvPr id="3" name="TextBox 3"/>
          <p:cNvSpPr txBox="1"/>
          <p:nvPr/>
        </p:nvSpPr>
        <p:spPr>
          <a:xfrm>
            <a:off x="1028700" y="971550"/>
            <a:ext cx="16230600" cy="2040890"/>
          </a:xfrm>
          <a:prstGeom prst="rect">
            <a:avLst/>
          </a:prstGeom>
        </p:spPr>
        <p:txBody>
          <a:bodyPr lIns="0" tIns="0" rIns="0" bIns="0" rtlCol="0" anchor="t">
            <a:spAutoFit/>
          </a:bodyPr>
          <a:lstStyle/>
          <a:p>
            <a:pPr algn="l">
              <a:lnSpc>
                <a:spcPts val="4060"/>
              </a:lnSpc>
            </a:pPr>
            <a:r>
              <a:rPr lang="en-US" sz="2900">
                <a:solidFill>
                  <a:srgbClr val="2B4B82"/>
                </a:solidFill>
                <a:latin typeface="Clear Sans Bold"/>
              </a:rPr>
              <a:t>Sonuçların Gözlemlenmesi</a:t>
            </a:r>
          </a:p>
          <a:p>
            <a:pPr algn="l">
              <a:lnSpc>
                <a:spcPts val="4060"/>
              </a:lnSpc>
            </a:pPr>
            <a:r>
              <a:rPr lang="en-US" sz="2900">
                <a:solidFill>
                  <a:srgbClr val="2B4B82"/>
                </a:solidFill>
                <a:latin typeface="Clear Sans"/>
              </a:rPr>
              <a:t>Q-Öğrenme süreci tamamlandığında ekranda Q tablosu ve ortalama puan değeri gözlemlenir. (İlgili kod bütünü, Github platformu Hafta6 klasörü altında, H6_etmen_frozenlake.py dosyası ile sunulmuştur):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712179"/>
            <a:ext cx="4880374" cy="2862642"/>
            <a:chOff x="0" y="0"/>
            <a:chExt cx="6507166" cy="38168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1083945"/>
            </a:xfrm>
            <a:prstGeom prst="rect">
              <a:avLst/>
            </a:prstGeom>
          </p:spPr>
          <p:txBody>
            <a:bodyPr lIns="0" tIns="0" rIns="0" bIns="0" rtlCol="0" anchor="t">
              <a:spAutoFit/>
            </a:bodyPr>
            <a:lstStyle/>
            <a:p>
              <a:pPr algn="l">
                <a:lnSpc>
                  <a:spcPts val="3359"/>
                </a:lnSpc>
              </a:pPr>
              <a:endParaRPr/>
            </a:p>
            <a:p>
              <a:pPr marL="0" lvl="0" indent="0" algn="l">
                <a:lnSpc>
                  <a:spcPts val="3359"/>
                </a:lnSpc>
              </a:pPr>
              <a:endParaRPr/>
            </a:p>
          </p:txBody>
        </p:sp>
      </p:grpSp>
      <p:graphicFrame>
        <p:nvGraphicFramePr>
          <p:cNvPr id="8" name="Table 8"/>
          <p:cNvGraphicFramePr>
            <a:graphicFrameLocks noGrp="1"/>
          </p:cNvGraphicFramePr>
          <p:nvPr/>
        </p:nvGraphicFramePr>
        <p:xfrm>
          <a:off x="7946578" y="1043708"/>
          <a:ext cx="9315623" cy="8478711"/>
        </p:xfrm>
        <a:graphic>
          <a:graphicData uri="http://schemas.openxmlformats.org/drawingml/2006/table">
            <a:tbl>
              <a:tblPr/>
              <a:tblGrid>
                <a:gridCol w="9315623">
                  <a:extLst>
                    <a:ext uri="{9D8B030D-6E8A-4147-A177-3AD203B41FA5}">
                      <a16:colId xmlns:a16="http://schemas.microsoft.com/office/drawing/2014/main" val="20000"/>
                    </a:ext>
                  </a:extLst>
                </a:gridCol>
              </a:tblGrid>
              <a:tr h="8439150">
                <a:tc>
                  <a:txBody>
                    <a:bodyPr/>
                    <a:lstStyle/>
                    <a:p>
                      <a:pPr algn="l">
                        <a:lnSpc>
                          <a:spcPts val="3220"/>
                        </a:lnSpc>
                        <a:defRPr/>
                      </a:pPr>
                      <a:r>
                        <a:rPr lang="en-US" sz="2300">
                          <a:solidFill>
                            <a:srgbClr val="FEFEFE"/>
                          </a:solidFill>
                          <a:latin typeface="Clear Sans"/>
                        </a:rPr>
                        <a:t>import gym </a:t>
                      </a:r>
                      <a:endParaRPr lang="en-US" sz="1100"/>
                    </a:p>
                    <a:p>
                      <a:pPr algn="l">
                        <a:lnSpc>
                          <a:spcPts val="3220"/>
                        </a:lnSpc>
                      </a:pPr>
                      <a:r>
                        <a:rPr lang="en-US" sz="2300">
                          <a:solidFill>
                            <a:srgbClr val="FEFEFE"/>
                          </a:solidFill>
                          <a:latin typeface="Clear Sans"/>
                        </a:rPr>
                        <a:t>import numpy as np </a:t>
                      </a:r>
                    </a:p>
                    <a:p>
                      <a:pPr algn="l">
                        <a:lnSpc>
                          <a:spcPts val="3220"/>
                        </a:lnSpc>
                      </a:pPr>
                      <a:r>
                        <a:rPr lang="en-US" sz="2300">
                          <a:solidFill>
                            <a:srgbClr val="FEFEFE"/>
                          </a:solidFill>
                          <a:latin typeface="Clear Sans"/>
                        </a:rPr>
                        <a:t>ortam = gym.make('FrozenLake-v1', is_slippery=False) </a:t>
                      </a:r>
                    </a:p>
                    <a:p>
                      <a:pPr algn="l">
                        <a:lnSpc>
                          <a:spcPts val="3220"/>
                        </a:lnSpc>
                      </a:pPr>
                      <a:r>
                        <a:rPr lang="en-US" sz="2300">
                          <a:solidFill>
                            <a:srgbClr val="FEFEFE"/>
                          </a:solidFill>
                          <a:latin typeface="Clear Sans"/>
                        </a:rPr>
                        <a:t>Q = np.zeros([ortam.observation_space.n,ortam.action_space.n]) </a:t>
                      </a:r>
                    </a:p>
                    <a:p>
                      <a:pPr algn="l">
                        <a:lnSpc>
                          <a:spcPts val="3220"/>
                        </a:lnSpc>
                      </a:pPr>
                      <a:r>
                        <a:rPr lang="en-US" sz="2300">
                          <a:solidFill>
                            <a:srgbClr val="FEFEFE"/>
                          </a:solidFill>
                          <a:latin typeface="Clear Sans"/>
                        </a:rPr>
                        <a:t>eta = .628 </a:t>
                      </a:r>
                    </a:p>
                    <a:p>
                      <a:pPr algn="l">
                        <a:lnSpc>
                          <a:spcPts val="3220"/>
                        </a:lnSpc>
                      </a:pPr>
                      <a:r>
                        <a:rPr lang="en-US" sz="2300">
                          <a:solidFill>
                            <a:srgbClr val="FEFEFE"/>
                          </a:solidFill>
                          <a:latin typeface="Clear Sans"/>
                        </a:rPr>
                        <a:t>gma = .9 </a:t>
                      </a:r>
                    </a:p>
                    <a:p>
                      <a:pPr algn="l">
                        <a:lnSpc>
                          <a:spcPts val="3220"/>
                        </a:lnSpc>
                      </a:pPr>
                      <a:r>
                        <a:rPr lang="en-US" sz="2300">
                          <a:solidFill>
                            <a:srgbClr val="FEFEFE"/>
                          </a:solidFill>
                          <a:latin typeface="Clear Sans"/>
                        </a:rPr>
                        <a:t>dongu = 5000 </a:t>
                      </a:r>
                    </a:p>
                    <a:p>
                      <a:pPr algn="l">
                        <a:lnSpc>
                          <a:spcPts val="3220"/>
                        </a:lnSpc>
                      </a:pPr>
                      <a:r>
                        <a:rPr lang="en-US" sz="2300">
                          <a:solidFill>
                            <a:srgbClr val="FEFEFE"/>
                          </a:solidFill>
                          <a:latin typeface="Clear Sans"/>
                        </a:rPr>
                        <a:t>odul_list = [] </a:t>
                      </a:r>
                    </a:p>
                    <a:p>
                      <a:pPr algn="l">
                        <a:lnSpc>
                          <a:spcPts val="3220"/>
                        </a:lnSpc>
                      </a:pPr>
                      <a:r>
                        <a:rPr lang="en-US" sz="2300">
                          <a:solidFill>
                            <a:srgbClr val="FEFEFE"/>
                          </a:solidFill>
                          <a:latin typeface="Clear Sans"/>
                        </a:rPr>
                        <a:t>for i in range(dongu): </a:t>
                      </a:r>
                    </a:p>
                    <a:p>
                      <a:pPr algn="l">
                        <a:lnSpc>
                          <a:spcPts val="3220"/>
                        </a:lnSpc>
                      </a:pPr>
                      <a:r>
                        <a:rPr lang="en-US" sz="2300">
                          <a:solidFill>
                            <a:srgbClr val="FEFEFE"/>
                          </a:solidFill>
                          <a:latin typeface="Clear Sans"/>
                        </a:rPr>
                        <a:t>s = ortam.reset() </a:t>
                      </a:r>
                    </a:p>
                    <a:p>
                      <a:pPr algn="l">
                        <a:lnSpc>
                          <a:spcPts val="3220"/>
                        </a:lnSpc>
                      </a:pPr>
                      <a:r>
                        <a:rPr lang="en-US" sz="2300">
                          <a:solidFill>
                            <a:srgbClr val="FEFEFE"/>
                          </a:solidFill>
                          <a:latin typeface="Clear Sans"/>
                        </a:rPr>
                        <a:t>odul_tumu = 0 </a:t>
                      </a:r>
                    </a:p>
                    <a:p>
                      <a:pPr algn="l">
                        <a:lnSpc>
                          <a:spcPts val="3220"/>
                        </a:lnSpc>
                      </a:pPr>
                      <a:r>
                        <a:rPr lang="en-US" sz="2300">
                          <a:solidFill>
                            <a:srgbClr val="FEFEFE"/>
                          </a:solidFill>
                          <a:latin typeface="Clear Sans"/>
                        </a:rPr>
                        <a:t>d = False </a:t>
                      </a:r>
                    </a:p>
                    <a:p>
                      <a:pPr algn="l">
                        <a:lnSpc>
                          <a:spcPts val="3220"/>
                        </a:lnSpc>
                      </a:pPr>
                      <a:r>
                        <a:rPr lang="en-US" sz="2300">
                          <a:solidFill>
                            <a:srgbClr val="FEFEFE"/>
                          </a:solidFill>
                          <a:latin typeface="Clear Sans"/>
                        </a:rPr>
                        <a:t>j = 0 </a:t>
                      </a:r>
                    </a:p>
                    <a:p>
                      <a:pPr algn="l">
                        <a:lnSpc>
                          <a:spcPts val="3220"/>
                        </a:lnSpc>
                      </a:pPr>
                      <a:r>
                        <a:rPr lang="en-US" sz="2300">
                          <a:solidFill>
                            <a:srgbClr val="FEFEFE"/>
                          </a:solidFill>
                          <a:latin typeface="Clear Sans"/>
                        </a:rPr>
                        <a:t>while j &lt; 99: </a:t>
                      </a:r>
                    </a:p>
                    <a:p>
                      <a:pPr algn="l">
                        <a:lnSpc>
                          <a:spcPts val="3220"/>
                        </a:lnSpc>
                      </a:pPr>
                      <a:r>
                        <a:rPr lang="en-US" sz="2300">
                          <a:solidFill>
                            <a:srgbClr val="FEFEFE"/>
                          </a:solidFill>
                          <a:latin typeface="Clear Sans"/>
                        </a:rPr>
                        <a:t>ortam.render() </a:t>
                      </a:r>
                    </a:p>
                    <a:p>
                      <a:pPr algn="l">
                        <a:lnSpc>
                          <a:spcPts val="3220"/>
                        </a:lnSpc>
                      </a:pPr>
                      <a:r>
                        <a:rPr lang="en-US" sz="2300">
                          <a:solidFill>
                            <a:srgbClr val="FEFEFE"/>
                          </a:solidFill>
                          <a:latin typeface="Clear Sans"/>
                        </a:rPr>
                        <a:t>j+=1 </a:t>
                      </a:r>
                    </a:p>
                    <a:p>
                      <a:pPr algn="l">
                        <a:lnSpc>
                          <a:spcPts val="3220"/>
                        </a:lnSpc>
                      </a:pPr>
                      <a:r>
                        <a:rPr lang="en-US" sz="2300">
                          <a:solidFill>
                            <a:srgbClr val="FEFEFE"/>
                          </a:solidFill>
                          <a:latin typeface="Clear Sans"/>
                        </a:rPr>
                        <a:t>a = np.argmax(Q[s,:] + np.random.randn(1,ortam.action_space.n)*(1./(i+1))) </a:t>
                      </a:r>
                    </a:p>
                    <a:p>
                      <a:pPr algn="l">
                        <a:lnSpc>
                          <a:spcPts val="3220"/>
                        </a:lnSpc>
                      </a:pPr>
                      <a:r>
                        <a:rPr lang="en-US" sz="2300">
                          <a:solidFill>
                            <a:srgbClr val="FEFEFE"/>
                          </a:solidFill>
                          <a:latin typeface="Clear Sans"/>
                        </a:rPr>
                        <a:t>s1,o,d,_ = ortam.step(a) </a:t>
                      </a:r>
                    </a:p>
                    <a:p>
                      <a:pPr algn="l">
                        <a:lnSpc>
                          <a:spcPts val="3220"/>
                        </a:lnSpc>
                      </a:pPr>
                      <a:r>
                        <a:rPr lang="en-US" sz="2300">
                          <a:solidFill>
                            <a:srgbClr val="FEFEFE"/>
                          </a:solidFill>
                          <a:latin typeface="Clear Sans"/>
                        </a:rPr>
                        <a:t>Q[s,a] = Q[s,a] + eta*(o + gma*np.max(Q[s1,:]) - Q[s,a])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712179"/>
            <a:ext cx="4880374" cy="2862642"/>
            <a:chOff x="0" y="0"/>
            <a:chExt cx="6507166" cy="38168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1083945"/>
            </a:xfrm>
            <a:prstGeom prst="rect">
              <a:avLst/>
            </a:prstGeom>
          </p:spPr>
          <p:txBody>
            <a:bodyPr lIns="0" tIns="0" rIns="0" bIns="0" rtlCol="0" anchor="t">
              <a:spAutoFit/>
            </a:bodyPr>
            <a:lstStyle/>
            <a:p>
              <a:pPr algn="l">
                <a:lnSpc>
                  <a:spcPts val="3359"/>
                </a:lnSpc>
              </a:pPr>
              <a:endParaRPr/>
            </a:p>
            <a:p>
              <a:pPr marL="0" lvl="0" indent="0" algn="l">
                <a:lnSpc>
                  <a:spcPts val="3359"/>
                </a:lnSpc>
              </a:pPr>
              <a:endParaRPr/>
            </a:p>
          </p:txBody>
        </p:sp>
      </p:grpSp>
      <p:graphicFrame>
        <p:nvGraphicFramePr>
          <p:cNvPr id="8" name="Table 8"/>
          <p:cNvGraphicFramePr>
            <a:graphicFrameLocks noGrp="1"/>
          </p:cNvGraphicFramePr>
          <p:nvPr/>
        </p:nvGraphicFramePr>
        <p:xfrm>
          <a:off x="7946578" y="1043708"/>
          <a:ext cx="9315623" cy="4038600"/>
        </p:xfrm>
        <a:graphic>
          <a:graphicData uri="http://schemas.openxmlformats.org/drawingml/2006/table">
            <a:tbl>
              <a:tblPr/>
              <a:tblGrid>
                <a:gridCol w="9315623">
                  <a:extLst>
                    <a:ext uri="{9D8B030D-6E8A-4147-A177-3AD203B41FA5}">
                      <a16:colId xmlns:a16="http://schemas.microsoft.com/office/drawing/2014/main" val="20000"/>
                    </a:ext>
                  </a:extLst>
                </a:gridCol>
              </a:tblGrid>
              <a:tr h="4038600">
                <a:tc>
                  <a:txBody>
                    <a:bodyPr/>
                    <a:lstStyle/>
                    <a:p>
                      <a:pPr algn="l">
                        <a:lnSpc>
                          <a:spcPts val="3220"/>
                        </a:lnSpc>
                        <a:defRPr/>
                      </a:pPr>
                      <a:r>
                        <a:rPr lang="en-US" sz="2300">
                          <a:solidFill>
                            <a:srgbClr val="FEFEFE"/>
                          </a:solidFill>
                          <a:latin typeface="Clear Sans"/>
                        </a:rPr>
                        <a:t>odul_tumu += o </a:t>
                      </a:r>
                      <a:endParaRPr lang="en-US" sz="1100"/>
                    </a:p>
                    <a:p>
                      <a:pPr algn="l">
                        <a:lnSpc>
                          <a:spcPts val="3220"/>
                        </a:lnSpc>
                      </a:pPr>
                      <a:r>
                        <a:rPr lang="en-US" sz="2300">
                          <a:solidFill>
                            <a:srgbClr val="FEFEFE"/>
                          </a:solidFill>
                          <a:latin typeface="Clear Sans"/>
                        </a:rPr>
                        <a:t>s = s1 </a:t>
                      </a:r>
                    </a:p>
                    <a:p>
                      <a:pPr algn="l">
                        <a:lnSpc>
                          <a:spcPts val="3220"/>
                        </a:lnSpc>
                      </a:pPr>
                      <a:r>
                        <a:rPr lang="en-US" sz="2300">
                          <a:solidFill>
                            <a:srgbClr val="FEFEFE"/>
                          </a:solidFill>
                          <a:latin typeface="Clear Sans"/>
                        </a:rPr>
                        <a:t>if d == True: </a:t>
                      </a:r>
                    </a:p>
                    <a:p>
                      <a:pPr algn="l">
                        <a:lnSpc>
                          <a:spcPts val="3220"/>
                        </a:lnSpc>
                      </a:pPr>
                      <a:r>
                        <a:rPr lang="en-US" sz="2300">
                          <a:solidFill>
                            <a:srgbClr val="FEFEFE"/>
                          </a:solidFill>
                          <a:latin typeface="Clear Sans"/>
                        </a:rPr>
                        <a:t>break </a:t>
                      </a:r>
                    </a:p>
                    <a:p>
                      <a:pPr algn="l">
                        <a:lnSpc>
                          <a:spcPts val="3220"/>
                        </a:lnSpc>
                      </a:pPr>
                      <a:r>
                        <a:rPr lang="en-US" sz="2300">
                          <a:solidFill>
                            <a:srgbClr val="FEFEFE"/>
                          </a:solidFill>
                          <a:latin typeface="Clear Sans"/>
                        </a:rPr>
                        <a:t>odul_list.append(odul_tumu) </a:t>
                      </a:r>
                    </a:p>
                    <a:p>
                      <a:pPr algn="l">
                        <a:lnSpc>
                          <a:spcPts val="3220"/>
                        </a:lnSpc>
                      </a:pPr>
                      <a:r>
                        <a:rPr lang="en-US" sz="2300">
                          <a:solidFill>
                            <a:srgbClr val="FEFEFE"/>
                          </a:solidFill>
                          <a:latin typeface="Clear Sans"/>
                        </a:rPr>
                        <a:t>ortam.render() </a:t>
                      </a:r>
                    </a:p>
                    <a:p>
                      <a:pPr algn="l">
                        <a:lnSpc>
                          <a:spcPts val="3220"/>
                        </a:lnSpc>
                      </a:pPr>
                      <a:r>
                        <a:rPr lang="en-US" sz="2300">
                          <a:solidFill>
                            <a:srgbClr val="FEFEFE"/>
                          </a:solidFill>
                          <a:latin typeface="Clear Sans"/>
                        </a:rPr>
                        <a:t>print("Elde edilen Q Tablosu:") </a:t>
                      </a:r>
                    </a:p>
                    <a:p>
                      <a:pPr algn="l">
                        <a:lnSpc>
                          <a:spcPts val="3220"/>
                        </a:lnSpc>
                      </a:pPr>
                      <a:r>
                        <a:rPr lang="en-US" sz="2300">
                          <a:solidFill>
                            <a:srgbClr val="FEFEFE"/>
                          </a:solidFill>
                          <a:latin typeface="Clear Sans"/>
                        </a:rPr>
                        <a:t>print(Q) </a:t>
                      </a:r>
                    </a:p>
                    <a:p>
                      <a:pPr algn="l">
                        <a:lnSpc>
                          <a:spcPts val="3220"/>
                        </a:lnSpc>
                      </a:pPr>
                      <a:r>
                        <a:rPr lang="en-US" sz="2300">
                          <a:solidFill>
                            <a:srgbClr val="FEFEFE"/>
                          </a:solidFill>
                          <a:latin typeface="Clear Sans"/>
                        </a:rPr>
                        <a:t>print("Ortalama ödül değeri:" + str(sum(odul_list)/dongu))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587452" y="1028700"/>
            <a:ext cx="9113096" cy="8229600"/>
          </a:xfrm>
          <a:custGeom>
            <a:avLst/>
            <a:gdLst/>
            <a:ahLst/>
            <a:cxnLst/>
            <a:rect l="l" t="t" r="r" b="b"/>
            <a:pathLst>
              <a:path w="9113096" h="8229600">
                <a:moveTo>
                  <a:pt x="0" y="0"/>
                </a:moveTo>
                <a:lnTo>
                  <a:pt x="9113096" y="0"/>
                </a:lnTo>
                <a:lnTo>
                  <a:pt x="9113096" y="8229600"/>
                </a:lnTo>
                <a:lnTo>
                  <a:pt x="0" y="8229600"/>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183990" y="1951228"/>
            <a:ext cx="6338112" cy="6384545"/>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5956" y="4524375"/>
            <a:ext cx="7268114" cy="1228725"/>
          </a:xfrm>
          <a:prstGeom prst="rect">
            <a:avLst/>
          </a:prstGeom>
        </p:spPr>
        <p:txBody>
          <a:bodyPr lIns="0" tIns="0" rIns="0" bIns="0" rtlCol="0" anchor="t">
            <a:spAutoFit/>
          </a:bodyPr>
          <a:lstStyle/>
          <a:p>
            <a:pPr algn="l">
              <a:lnSpc>
                <a:spcPts val="9600"/>
              </a:lnSpc>
            </a:pPr>
            <a:r>
              <a:rPr lang="en-US" sz="8000">
                <a:solidFill>
                  <a:srgbClr val="F7B4A7"/>
                </a:solidFill>
                <a:latin typeface="Clear Sans Bold"/>
              </a:rPr>
              <a:t>İlave Etkinlik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6230600" cy="8213090"/>
          </a:xfrm>
          <a:prstGeom prst="rect">
            <a:avLst/>
          </a:prstGeom>
        </p:spPr>
        <p:txBody>
          <a:bodyPr lIns="0" tIns="0" rIns="0" bIns="0" rtlCol="0" anchor="t">
            <a:spAutoFit/>
          </a:bodyPr>
          <a:lstStyle/>
          <a:p>
            <a:pPr algn="l">
              <a:lnSpc>
                <a:spcPts val="4060"/>
              </a:lnSpc>
            </a:pPr>
            <a:r>
              <a:rPr lang="en-US" sz="2900" dirty="0" err="1">
                <a:solidFill>
                  <a:srgbClr val="2B4B82"/>
                </a:solidFill>
                <a:latin typeface="Clear Sans"/>
              </a:rPr>
              <a:t>Öğrenciler</a:t>
            </a:r>
            <a:r>
              <a:rPr lang="en-US" sz="2900" dirty="0">
                <a:solidFill>
                  <a:srgbClr val="2B4B82"/>
                </a:solidFill>
                <a:latin typeface="Clear Sans"/>
              </a:rPr>
              <a:t>, ilk </a:t>
            </a:r>
            <a:r>
              <a:rPr lang="en-US" sz="2900" dirty="0" err="1">
                <a:solidFill>
                  <a:srgbClr val="2B4B82"/>
                </a:solidFill>
                <a:latin typeface="Clear Sans"/>
              </a:rPr>
              <a:t>olarak</a:t>
            </a:r>
            <a:r>
              <a:rPr lang="en-US" sz="2900" dirty="0">
                <a:solidFill>
                  <a:srgbClr val="2B4B82"/>
                </a:solidFill>
                <a:latin typeface="Clear Sans"/>
              </a:rPr>
              <a:t> pip install mesa </a:t>
            </a:r>
            <a:r>
              <a:rPr lang="en-US" sz="2900" dirty="0" err="1">
                <a:solidFill>
                  <a:srgbClr val="2B4B82"/>
                </a:solidFill>
                <a:latin typeface="Clear Sans"/>
              </a:rPr>
              <a:t>komutu</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tabanlı</a:t>
            </a:r>
            <a:r>
              <a:rPr lang="en-US" sz="2900" dirty="0">
                <a:solidFill>
                  <a:srgbClr val="2B4B82"/>
                </a:solidFill>
                <a:latin typeface="Clear Sans"/>
              </a:rPr>
              <a:t> </a:t>
            </a:r>
            <a:r>
              <a:rPr lang="en-US" sz="2900" dirty="0" err="1">
                <a:solidFill>
                  <a:srgbClr val="2B4B82"/>
                </a:solidFill>
                <a:latin typeface="Clear Sans"/>
              </a:rPr>
              <a:t>modelleme</a:t>
            </a:r>
            <a:r>
              <a:rPr lang="en-US" sz="2900" dirty="0">
                <a:solidFill>
                  <a:srgbClr val="2B4B82"/>
                </a:solidFill>
                <a:latin typeface="Clear Sans"/>
              </a:rPr>
              <a:t> </a:t>
            </a:r>
            <a:r>
              <a:rPr lang="en-US" sz="2900" dirty="0" err="1">
                <a:solidFill>
                  <a:srgbClr val="2B4B82"/>
                </a:solidFill>
                <a:latin typeface="Clear Sans"/>
              </a:rPr>
              <a:t>için</a:t>
            </a:r>
            <a:r>
              <a:rPr lang="en-US" sz="2900" dirty="0">
                <a:solidFill>
                  <a:srgbClr val="2B4B82"/>
                </a:solidFill>
                <a:latin typeface="Clear Sans"/>
              </a:rPr>
              <a:t> </a:t>
            </a:r>
            <a:r>
              <a:rPr lang="en-US" sz="2900" dirty="0" err="1">
                <a:solidFill>
                  <a:srgbClr val="2B4B82"/>
                </a:solidFill>
                <a:latin typeface="Clear Sans"/>
              </a:rPr>
              <a:t>kullanılan</a:t>
            </a:r>
            <a:r>
              <a:rPr lang="en-US" sz="2900" dirty="0">
                <a:solidFill>
                  <a:srgbClr val="2B4B82"/>
                </a:solidFill>
                <a:latin typeface="Clear Sans"/>
              </a:rPr>
              <a:t>, mesa </a:t>
            </a:r>
            <a:r>
              <a:rPr lang="en-US" sz="2900" dirty="0" err="1">
                <a:solidFill>
                  <a:srgbClr val="2B4B82"/>
                </a:solidFill>
                <a:latin typeface="Clear Sans"/>
              </a:rPr>
              <a:t>adlı</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başka</a:t>
            </a:r>
            <a:r>
              <a:rPr lang="en-US" sz="2900" dirty="0">
                <a:solidFill>
                  <a:srgbClr val="2B4B82"/>
                </a:solidFill>
                <a:latin typeface="Clear Sans"/>
              </a:rPr>
              <a:t> Python </a:t>
            </a:r>
            <a:r>
              <a:rPr lang="en-US" sz="2900" dirty="0" err="1">
                <a:solidFill>
                  <a:srgbClr val="2B4B82"/>
                </a:solidFill>
                <a:latin typeface="Clear Sans"/>
              </a:rPr>
              <a:t>kütüphanesini</a:t>
            </a:r>
            <a:r>
              <a:rPr lang="en-US" sz="2900" dirty="0">
                <a:solidFill>
                  <a:srgbClr val="2B4B82"/>
                </a:solidFill>
                <a:latin typeface="Clear Sans"/>
              </a:rPr>
              <a:t> </a:t>
            </a:r>
            <a:r>
              <a:rPr lang="en-US" sz="2900" dirty="0" err="1">
                <a:solidFill>
                  <a:srgbClr val="2B4B82"/>
                </a:solidFill>
                <a:latin typeface="Clear Sans"/>
              </a:rPr>
              <a:t>kurarlar</a:t>
            </a:r>
            <a:r>
              <a:rPr lang="en-US" sz="2900" dirty="0">
                <a:solidFill>
                  <a:srgbClr val="2B4B82"/>
                </a:solidFill>
                <a:latin typeface="Clear Sans"/>
              </a:rPr>
              <a:t> (Web </a:t>
            </a:r>
            <a:r>
              <a:rPr lang="en-US" sz="2900" dirty="0" err="1">
                <a:solidFill>
                  <a:srgbClr val="2B4B82"/>
                </a:solidFill>
                <a:latin typeface="Clear Sans"/>
              </a:rPr>
              <a:t>Kaynağı</a:t>
            </a:r>
            <a:r>
              <a:rPr lang="en-US" sz="2900" dirty="0">
                <a:solidFill>
                  <a:srgbClr val="2B4B82"/>
                </a:solidFill>
                <a:latin typeface="Clear Sans"/>
              </a:rPr>
              <a:t> 6.4). </a:t>
            </a:r>
          </a:p>
          <a:p>
            <a:pPr algn="l">
              <a:lnSpc>
                <a:spcPts val="4060"/>
              </a:lnSpc>
            </a:pPr>
            <a:r>
              <a:rPr lang="en-US" sz="2900" dirty="0" err="1">
                <a:solidFill>
                  <a:srgbClr val="2B4B82"/>
                </a:solidFill>
                <a:latin typeface="Clear Sans"/>
              </a:rPr>
              <a:t>Ardından</a:t>
            </a:r>
            <a:r>
              <a:rPr lang="en-US" sz="2900" dirty="0">
                <a:solidFill>
                  <a:srgbClr val="2B4B82"/>
                </a:solidFill>
                <a:latin typeface="Clear Sans"/>
              </a:rPr>
              <a:t> </a:t>
            </a:r>
            <a:r>
              <a:rPr lang="en-US" sz="2900" dirty="0" err="1">
                <a:solidFill>
                  <a:srgbClr val="2B4B82"/>
                </a:solidFill>
                <a:latin typeface="Clear Sans"/>
              </a:rPr>
              <a:t>paragrafı</a:t>
            </a:r>
            <a:r>
              <a:rPr lang="en-US" sz="2900" dirty="0">
                <a:solidFill>
                  <a:srgbClr val="2B4B82"/>
                </a:solidFill>
                <a:latin typeface="Clear Sans"/>
              </a:rPr>
              <a:t> </a:t>
            </a:r>
            <a:r>
              <a:rPr lang="en-US" sz="2900" dirty="0" err="1">
                <a:solidFill>
                  <a:srgbClr val="2B4B82"/>
                </a:solidFill>
                <a:latin typeface="Clear Sans"/>
              </a:rPr>
              <a:t>takiben</a:t>
            </a:r>
            <a:r>
              <a:rPr lang="en-US" sz="2900" dirty="0">
                <a:solidFill>
                  <a:srgbClr val="2B4B82"/>
                </a:solidFill>
                <a:latin typeface="Clear Sans"/>
              </a:rPr>
              <a:t> </a:t>
            </a:r>
            <a:r>
              <a:rPr lang="en-US" sz="2900" dirty="0" err="1">
                <a:solidFill>
                  <a:srgbClr val="2B4B82"/>
                </a:solidFill>
                <a:latin typeface="Clear Sans"/>
              </a:rPr>
              <a:t>verilen</a:t>
            </a:r>
            <a:r>
              <a:rPr lang="en-US" sz="2900" dirty="0">
                <a:solidFill>
                  <a:srgbClr val="2B4B82"/>
                </a:solidFill>
                <a:latin typeface="Clear Sans"/>
              </a:rPr>
              <a:t> </a:t>
            </a:r>
            <a:r>
              <a:rPr lang="en-US" sz="2900" dirty="0" err="1">
                <a:solidFill>
                  <a:srgbClr val="2B4B82"/>
                </a:solidFill>
                <a:latin typeface="Clear Sans"/>
              </a:rPr>
              <a:t>komutları</a:t>
            </a:r>
            <a:r>
              <a:rPr lang="en-US" sz="2900" dirty="0">
                <a:solidFill>
                  <a:srgbClr val="2B4B82"/>
                </a:solidFill>
                <a:latin typeface="Clear Sans"/>
              </a:rPr>
              <a:t> </a:t>
            </a:r>
            <a:r>
              <a:rPr lang="en-US" sz="2900" dirty="0" err="1">
                <a:solidFill>
                  <a:srgbClr val="2B4B82"/>
                </a:solidFill>
                <a:latin typeface="Clear Sans"/>
              </a:rPr>
              <a:t>kodlayarak</a:t>
            </a:r>
            <a:r>
              <a:rPr lang="en-US" sz="2900" dirty="0">
                <a:solidFill>
                  <a:srgbClr val="2B4B82"/>
                </a:solidFill>
                <a:latin typeface="Clear Sans"/>
              </a:rPr>
              <a:t> </a:t>
            </a:r>
            <a:r>
              <a:rPr lang="en-US" sz="2900" dirty="0" err="1">
                <a:solidFill>
                  <a:srgbClr val="2B4B82"/>
                </a:solidFill>
                <a:latin typeface="Clear Sans"/>
              </a:rPr>
              <a:t>standart</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modelini</a:t>
            </a:r>
            <a:r>
              <a:rPr lang="en-US" sz="2900" dirty="0">
                <a:solidFill>
                  <a:srgbClr val="2B4B82"/>
                </a:solidFill>
                <a:latin typeface="Clear Sans"/>
              </a:rPr>
              <a:t> </a:t>
            </a:r>
            <a:r>
              <a:rPr lang="en-US" sz="2900" dirty="0" err="1">
                <a:solidFill>
                  <a:srgbClr val="2B4B82"/>
                </a:solidFill>
                <a:latin typeface="Clear Sans"/>
              </a:rPr>
              <a:t>tasarlarlar</a:t>
            </a:r>
            <a:r>
              <a:rPr lang="en-US" sz="2900" dirty="0">
                <a:solidFill>
                  <a:srgbClr val="2B4B82"/>
                </a:solidFill>
                <a:latin typeface="Clear Sans"/>
              </a:rPr>
              <a:t> (</a:t>
            </a:r>
            <a:r>
              <a:rPr lang="en-US" sz="2900" dirty="0" err="1">
                <a:solidFill>
                  <a:srgbClr val="2B4B82"/>
                </a:solidFill>
                <a:latin typeface="Clear Sans"/>
              </a:rPr>
              <a:t>Söz</a:t>
            </a:r>
            <a:r>
              <a:rPr lang="en-US" sz="2900" dirty="0">
                <a:solidFill>
                  <a:srgbClr val="2B4B82"/>
                </a:solidFill>
                <a:latin typeface="Clear Sans"/>
              </a:rPr>
              <a:t> </a:t>
            </a:r>
            <a:r>
              <a:rPr lang="en-US" sz="2900" dirty="0" err="1">
                <a:solidFill>
                  <a:srgbClr val="2B4B82"/>
                </a:solidFill>
                <a:latin typeface="Clear Sans"/>
              </a:rPr>
              <a:t>konusu</a:t>
            </a:r>
            <a:r>
              <a:rPr lang="en-US" sz="2900" dirty="0">
                <a:solidFill>
                  <a:srgbClr val="2B4B82"/>
                </a:solidFill>
                <a:latin typeface="Clear Sans"/>
              </a:rPr>
              <a:t> </a:t>
            </a:r>
            <a:r>
              <a:rPr lang="en-US" sz="2900" dirty="0" err="1">
                <a:solidFill>
                  <a:srgbClr val="2B4B82"/>
                </a:solidFill>
                <a:latin typeface="Clear Sans"/>
              </a:rPr>
              <a:t>uygulama</a:t>
            </a:r>
            <a:r>
              <a:rPr lang="en-US" sz="2900" dirty="0">
                <a:solidFill>
                  <a:srgbClr val="2B4B82"/>
                </a:solidFill>
                <a:latin typeface="Clear Sans"/>
              </a:rPr>
              <a:t>, </a:t>
            </a:r>
            <a:r>
              <a:rPr lang="en-US" sz="2900" dirty="0" err="1">
                <a:solidFill>
                  <a:srgbClr val="2B4B82"/>
                </a:solidFill>
                <a:latin typeface="Clear Sans"/>
              </a:rPr>
              <a:t>Github</a:t>
            </a:r>
            <a:r>
              <a:rPr lang="en-US" sz="2900" dirty="0">
                <a:solidFill>
                  <a:srgbClr val="2B4B82"/>
                </a:solidFill>
                <a:latin typeface="Clear Sans"/>
              </a:rPr>
              <a:t> </a:t>
            </a:r>
            <a:r>
              <a:rPr lang="en-US" sz="2900" dirty="0" err="1">
                <a:solidFill>
                  <a:srgbClr val="2B4B82"/>
                </a:solidFill>
                <a:latin typeface="Clear Sans"/>
              </a:rPr>
              <a:t>platformu</a:t>
            </a:r>
            <a:r>
              <a:rPr lang="en-US" sz="2900" dirty="0">
                <a:solidFill>
                  <a:srgbClr val="2B4B82"/>
                </a:solidFill>
                <a:latin typeface="Clear Sans"/>
              </a:rPr>
              <a:t> Hafta6 </a:t>
            </a:r>
            <a:r>
              <a:rPr lang="en-US" sz="2900" dirty="0" err="1">
                <a:solidFill>
                  <a:srgbClr val="2B4B82"/>
                </a:solidFill>
                <a:latin typeface="Clear Sans"/>
              </a:rPr>
              <a:t>klasörü</a:t>
            </a:r>
            <a:r>
              <a:rPr lang="en-US" sz="2900" dirty="0">
                <a:solidFill>
                  <a:srgbClr val="2B4B82"/>
                </a:solidFill>
                <a:latin typeface="Clear Sans"/>
              </a:rPr>
              <a:t> </a:t>
            </a:r>
            <a:r>
              <a:rPr lang="en-US" sz="2900" dirty="0" err="1">
                <a:solidFill>
                  <a:srgbClr val="2B4B82"/>
                </a:solidFill>
                <a:latin typeface="Clear Sans"/>
              </a:rPr>
              <a:t>altındaki</a:t>
            </a:r>
            <a:r>
              <a:rPr lang="en-US" sz="2900" dirty="0">
                <a:solidFill>
                  <a:srgbClr val="2B4B82"/>
                </a:solidFill>
                <a:latin typeface="Clear Sans"/>
              </a:rPr>
              <a:t> </a:t>
            </a:r>
            <a:r>
              <a:rPr lang="en-US" sz="2900" dirty="0" err="1">
                <a:solidFill>
                  <a:srgbClr val="2B4B82"/>
                </a:solidFill>
                <a:latin typeface="Clear Sans"/>
              </a:rPr>
              <a:t>iki</a:t>
            </a:r>
            <a:r>
              <a:rPr lang="en-US" sz="2900" dirty="0">
                <a:solidFill>
                  <a:srgbClr val="2B4B82"/>
                </a:solidFill>
                <a:latin typeface="Clear Sans"/>
              </a:rPr>
              <a:t> </a:t>
            </a:r>
            <a:r>
              <a:rPr lang="en-US" sz="2900" dirty="0" err="1">
                <a:solidFill>
                  <a:srgbClr val="2B4B82"/>
                </a:solidFill>
                <a:latin typeface="Clear Sans"/>
              </a:rPr>
              <a:t>dosya</a:t>
            </a:r>
            <a:r>
              <a:rPr lang="en-US" sz="2900" dirty="0">
                <a:solidFill>
                  <a:srgbClr val="2B4B82"/>
                </a:solidFill>
                <a:latin typeface="Clear Sans"/>
              </a:rPr>
              <a:t> </a:t>
            </a:r>
            <a:r>
              <a:rPr lang="en-US" sz="2900" dirty="0" err="1">
                <a:solidFill>
                  <a:srgbClr val="2B4B82"/>
                </a:solidFill>
                <a:latin typeface="Clear Sans"/>
              </a:rPr>
              <a:t>altında</a:t>
            </a:r>
            <a:r>
              <a:rPr lang="en-US" sz="2900" dirty="0">
                <a:solidFill>
                  <a:srgbClr val="2B4B82"/>
                </a:solidFill>
                <a:latin typeface="Clear Sans"/>
              </a:rPr>
              <a:t>: H6_etmen_2_model-kodu.py </a:t>
            </a:r>
            <a:r>
              <a:rPr lang="en-US" sz="2900" dirty="0" err="1">
                <a:solidFill>
                  <a:srgbClr val="2B4B82"/>
                </a:solidFill>
                <a:latin typeface="Clear Sans"/>
              </a:rPr>
              <a:t>ve</a:t>
            </a:r>
            <a:r>
              <a:rPr lang="en-US" sz="2900" dirty="0">
                <a:solidFill>
                  <a:srgbClr val="2B4B82"/>
                </a:solidFill>
                <a:latin typeface="Clear Sans"/>
              </a:rPr>
              <a:t> H6_etmen_2_model-ornegi.py </a:t>
            </a:r>
            <a:r>
              <a:rPr lang="en-US" sz="2900" dirty="0" err="1">
                <a:solidFill>
                  <a:srgbClr val="2B4B82"/>
                </a:solidFill>
                <a:latin typeface="Clear Sans"/>
              </a:rPr>
              <a:t>ile</a:t>
            </a:r>
            <a:r>
              <a:rPr lang="en-US" sz="2900" dirty="0">
                <a:solidFill>
                  <a:srgbClr val="2B4B82"/>
                </a:solidFill>
                <a:latin typeface="Clear Sans"/>
              </a:rPr>
              <a:t> </a:t>
            </a:r>
            <a:r>
              <a:rPr lang="en-US" sz="2900" dirty="0" err="1">
                <a:solidFill>
                  <a:srgbClr val="2B4B82"/>
                </a:solidFill>
                <a:latin typeface="Clear Sans"/>
              </a:rPr>
              <a:t>paylaşılmış</a:t>
            </a:r>
            <a:r>
              <a:rPr lang="en-US" sz="2900" dirty="0">
                <a:solidFill>
                  <a:srgbClr val="2B4B82"/>
                </a:solidFill>
                <a:latin typeface="Clear Sans"/>
              </a:rPr>
              <a:t> </a:t>
            </a:r>
            <a:r>
              <a:rPr lang="en-US" sz="2900" dirty="0" err="1">
                <a:solidFill>
                  <a:srgbClr val="2B4B82"/>
                </a:solidFill>
                <a:latin typeface="Clear Sans"/>
              </a:rPr>
              <a:t>durumdadır</a:t>
            </a:r>
            <a:r>
              <a:rPr lang="en-US" sz="2900" dirty="0">
                <a:solidFill>
                  <a:srgbClr val="2B4B82"/>
                </a:solidFill>
                <a:latin typeface="Clear Sans"/>
              </a:rPr>
              <a:t>): </a:t>
            </a:r>
          </a:p>
          <a:p>
            <a:pPr algn="l">
              <a:lnSpc>
                <a:spcPts val="4060"/>
              </a:lnSpc>
            </a:pPr>
            <a:r>
              <a:rPr lang="en-US" sz="2900" dirty="0" err="1">
                <a:solidFill>
                  <a:srgbClr val="2B4B82"/>
                </a:solidFill>
                <a:latin typeface="Clear Sans"/>
              </a:rPr>
              <a:t>Şekil</a:t>
            </a:r>
            <a:r>
              <a:rPr lang="en-US" sz="2900" dirty="0">
                <a:solidFill>
                  <a:srgbClr val="2B4B82"/>
                </a:solidFill>
                <a:latin typeface="Clear Sans"/>
              </a:rPr>
              <a:t> 6.11’de </a:t>
            </a:r>
            <a:r>
              <a:rPr lang="en-US" sz="2900" dirty="0" err="1">
                <a:solidFill>
                  <a:srgbClr val="2B4B82"/>
                </a:solidFill>
                <a:latin typeface="Clear Sans"/>
              </a:rPr>
              <a:t>gösterildiği</a:t>
            </a:r>
            <a:r>
              <a:rPr lang="en-US" sz="2900" dirty="0">
                <a:solidFill>
                  <a:srgbClr val="2B4B82"/>
                </a:solidFill>
                <a:latin typeface="Clear Sans"/>
              </a:rPr>
              <a:t> </a:t>
            </a:r>
            <a:r>
              <a:rPr lang="en-US" sz="2900" dirty="0" err="1">
                <a:solidFill>
                  <a:srgbClr val="2B4B82"/>
                </a:solidFill>
                <a:latin typeface="Clear Sans"/>
              </a:rPr>
              <a:t>gibi</a:t>
            </a:r>
            <a:r>
              <a:rPr lang="en-US" sz="2900" dirty="0">
                <a:solidFill>
                  <a:srgbClr val="2B4B82"/>
                </a:solidFill>
                <a:latin typeface="Clear Sans"/>
              </a:rPr>
              <a:t> </a:t>
            </a:r>
            <a:r>
              <a:rPr lang="en-US" sz="2900" dirty="0" err="1">
                <a:solidFill>
                  <a:srgbClr val="2B4B82"/>
                </a:solidFill>
                <a:latin typeface="Clear Sans"/>
              </a:rPr>
              <a:t>öğrenciler</a:t>
            </a:r>
            <a:r>
              <a:rPr lang="en-US" sz="2900" dirty="0">
                <a:solidFill>
                  <a:srgbClr val="2B4B82"/>
                </a:solidFill>
                <a:latin typeface="Clear Sans"/>
              </a:rPr>
              <a:t> </a:t>
            </a:r>
            <a:r>
              <a:rPr lang="en-US" sz="2900" dirty="0" err="1">
                <a:solidFill>
                  <a:srgbClr val="2B4B82"/>
                </a:solidFill>
                <a:latin typeface="Clear Sans"/>
              </a:rPr>
              <a:t>gerekli</a:t>
            </a:r>
            <a:r>
              <a:rPr lang="en-US" sz="2900" dirty="0">
                <a:solidFill>
                  <a:srgbClr val="2B4B82"/>
                </a:solidFill>
                <a:latin typeface="Clear Sans"/>
              </a:rPr>
              <a:t> </a:t>
            </a:r>
            <a:r>
              <a:rPr lang="en-US" sz="2900" dirty="0" err="1">
                <a:solidFill>
                  <a:srgbClr val="2B4B82"/>
                </a:solidFill>
                <a:latin typeface="Clear Sans"/>
              </a:rPr>
              <a:t>kodları</a:t>
            </a:r>
            <a:r>
              <a:rPr lang="en-US" sz="2900" dirty="0">
                <a:solidFill>
                  <a:srgbClr val="2B4B82"/>
                </a:solidFill>
                <a:latin typeface="Clear Sans"/>
              </a:rPr>
              <a:t> </a:t>
            </a:r>
            <a:r>
              <a:rPr lang="en-US" sz="2900" dirty="0" err="1">
                <a:solidFill>
                  <a:srgbClr val="2B4B82"/>
                </a:solidFill>
                <a:latin typeface="Clear Sans"/>
              </a:rPr>
              <a:t>yazar</a:t>
            </a:r>
            <a:r>
              <a:rPr lang="en-US" sz="2900" dirty="0">
                <a:solidFill>
                  <a:srgbClr val="2B4B82"/>
                </a:solidFill>
                <a:latin typeface="Clear Sans"/>
              </a:rPr>
              <a:t>.</a:t>
            </a:r>
          </a:p>
          <a:p>
            <a:pPr algn="l">
              <a:lnSpc>
                <a:spcPts val="4060"/>
              </a:lnSpc>
            </a:pPr>
            <a:r>
              <a:rPr lang="en-US" sz="2900" dirty="0">
                <a:solidFill>
                  <a:srgbClr val="2B4B82"/>
                </a:solidFill>
                <a:latin typeface="Clear Sans"/>
              </a:rPr>
              <a:t>1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yapay</a:t>
            </a:r>
            <a:r>
              <a:rPr lang="en-US" sz="2900" dirty="0">
                <a:solidFill>
                  <a:srgbClr val="2B4B82"/>
                </a:solidFill>
                <a:latin typeface="Clear Sans"/>
              </a:rPr>
              <a:t> </a:t>
            </a:r>
            <a:r>
              <a:rPr lang="en-US" sz="2900" dirty="0" err="1">
                <a:solidFill>
                  <a:srgbClr val="2B4B82"/>
                </a:solidFill>
                <a:latin typeface="Clear Sans"/>
              </a:rPr>
              <a:t>zekâ</a:t>
            </a:r>
            <a:r>
              <a:rPr lang="en-US" sz="2900" dirty="0">
                <a:solidFill>
                  <a:srgbClr val="2B4B82"/>
                </a:solidFill>
                <a:latin typeface="Clear Sans"/>
              </a:rPr>
              <a:t> </a:t>
            </a:r>
            <a:r>
              <a:rPr lang="en-US" sz="2900" dirty="0" err="1">
                <a:solidFill>
                  <a:srgbClr val="2B4B82"/>
                </a:solidFill>
                <a:latin typeface="Clear Sans"/>
              </a:rPr>
              <a:t>kütüphanesi</a:t>
            </a:r>
            <a:r>
              <a:rPr lang="en-US" sz="2900" dirty="0">
                <a:solidFill>
                  <a:srgbClr val="2B4B82"/>
                </a:solidFill>
                <a:latin typeface="Clear Sans"/>
              </a:rPr>
              <a:t> </a:t>
            </a:r>
            <a:r>
              <a:rPr lang="en-US" sz="2900" dirty="0" err="1">
                <a:solidFill>
                  <a:srgbClr val="2B4B82"/>
                </a:solidFill>
                <a:latin typeface="Clear Sans"/>
              </a:rPr>
              <a:t>olan</a:t>
            </a:r>
            <a:r>
              <a:rPr lang="en-US" sz="2900" dirty="0">
                <a:solidFill>
                  <a:srgbClr val="2B4B82"/>
                </a:solidFill>
                <a:latin typeface="Clear Sans"/>
              </a:rPr>
              <a:t> mesa </a:t>
            </a:r>
            <a:r>
              <a:rPr lang="en-US" sz="2900" dirty="0" err="1">
                <a:solidFill>
                  <a:srgbClr val="2B4B82"/>
                </a:solidFill>
                <a:latin typeface="Clear Sans"/>
              </a:rPr>
              <a:t>kütüphanesinin</a:t>
            </a:r>
            <a:r>
              <a:rPr lang="en-US" sz="2900" dirty="0">
                <a:solidFill>
                  <a:srgbClr val="2B4B82"/>
                </a:solidFill>
                <a:latin typeface="Clear Sans"/>
              </a:rPr>
              <a:t> Agent </a:t>
            </a:r>
            <a:r>
              <a:rPr lang="en-US" sz="2900" dirty="0" err="1">
                <a:solidFill>
                  <a:srgbClr val="2B4B82"/>
                </a:solidFill>
                <a:latin typeface="Clear Sans"/>
              </a:rPr>
              <a:t>ve</a:t>
            </a:r>
            <a:r>
              <a:rPr lang="en-US" sz="2900" dirty="0">
                <a:solidFill>
                  <a:srgbClr val="2B4B82"/>
                </a:solidFill>
                <a:latin typeface="Clear Sans"/>
              </a:rPr>
              <a:t> Model </a:t>
            </a:r>
            <a:r>
              <a:rPr lang="en-US" sz="2900" dirty="0" err="1">
                <a:solidFill>
                  <a:srgbClr val="2B4B82"/>
                </a:solidFill>
                <a:latin typeface="Clear Sans"/>
              </a:rPr>
              <a:t>sınıflarını</a:t>
            </a:r>
            <a:r>
              <a:rPr lang="en-US" sz="2900" dirty="0">
                <a:solidFill>
                  <a:srgbClr val="2B4B82"/>
                </a:solidFill>
                <a:latin typeface="Clear Sans"/>
              </a:rPr>
              <a:t> </a:t>
            </a:r>
            <a:r>
              <a:rPr lang="en-US" sz="2900" dirty="0" err="1">
                <a:solidFill>
                  <a:srgbClr val="2B4B82"/>
                </a:solidFill>
                <a:latin typeface="Clear Sans"/>
              </a:rPr>
              <a:t>çağırır</a:t>
            </a:r>
            <a:r>
              <a:rPr lang="en-US" sz="2900" dirty="0">
                <a:solidFill>
                  <a:srgbClr val="2B4B82"/>
                </a:solidFill>
                <a:latin typeface="Clear Sans"/>
              </a:rPr>
              <a:t>. </a:t>
            </a:r>
          </a:p>
          <a:p>
            <a:pPr algn="l">
              <a:lnSpc>
                <a:spcPts val="4060"/>
              </a:lnSpc>
            </a:pPr>
            <a:r>
              <a:rPr lang="en-US" sz="2900" dirty="0">
                <a:solidFill>
                  <a:srgbClr val="2B4B82"/>
                </a:solidFill>
                <a:latin typeface="Clear Sans"/>
              </a:rPr>
              <a:t>2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isminde</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sınıf</a:t>
            </a:r>
            <a:r>
              <a:rPr lang="en-US" sz="2900" dirty="0">
                <a:solidFill>
                  <a:srgbClr val="2B4B82"/>
                </a:solidFill>
                <a:latin typeface="Clear Sans"/>
              </a:rPr>
              <a:t> </a:t>
            </a:r>
            <a:r>
              <a:rPr lang="en-US" sz="2900" dirty="0" err="1">
                <a:solidFill>
                  <a:srgbClr val="2B4B82"/>
                </a:solidFill>
                <a:latin typeface="Clear Sans"/>
              </a:rPr>
              <a:t>oluşturur</a:t>
            </a:r>
            <a:r>
              <a:rPr lang="en-US" sz="2900" dirty="0">
                <a:solidFill>
                  <a:srgbClr val="2B4B82"/>
                </a:solidFill>
                <a:latin typeface="Clear Sans"/>
              </a:rPr>
              <a:t>. </a:t>
            </a:r>
          </a:p>
          <a:p>
            <a:pPr algn="l">
              <a:lnSpc>
                <a:spcPts val="4060"/>
              </a:lnSpc>
            </a:pPr>
            <a:r>
              <a:rPr lang="en-US" sz="2900" dirty="0">
                <a:solidFill>
                  <a:srgbClr val="2B4B82"/>
                </a:solidFill>
                <a:latin typeface="Clear Sans"/>
              </a:rPr>
              <a:t>4-5-6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sınıfının</a:t>
            </a:r>
            <a:r>
              <a:rPr lang="en-US" sz="2900" dirty="0">
                <a:solidFill>
                  <a:srgbClr val="2B4B82"/>
                </a:solidFill>
                <a:latin typeface="Clear Sans"/>
              </a:rPr>
              <a:t> </a:t>
            </a:r>
            <a:r>
              <a:rPr lang="en-US" sz="2900" dirty="0" err="1">
                <a:solidFill>
                  <a:srgbClr val="2B4B82"/>
                </a:solidFill>
                <a:latin typeface="Clear Sans"/>
              </a:rPr>
              <a:t>içerisine</a:t>
            </a:r>
            <a:r>
              <a:rPr lang="en-US" sz="2900" dirty="0">
                <a:solidFill>
                  <a:srgbClr val="2B4B82"/>
                </a:solidFill>
                <a:latin typeface="Clear Sans"/>
              </a:rPr>
              <a:t> def__</a:t>
            </a:r>
            <a:r>
              <a:rPr lang="en-US" sz="2900" dirty="0" err="1">
                <a:solidFill>
                  <a:srgbClr val="2B4B82"/>
                </a:solidFill>
                <a:latin typeface="Clear Sans"/>
              </a:rPr>
              <a:t>init</a:t>
            </a:r>
            <a:r>
              <a:rPr lang="en-US" sz="2900" dirty="0">
                <a:solidFill>
                  <a:srgbClr val="2B4B82"/>
                </a:solidFill>
                <a:latin typeface="Clear Sans"/>
              </a:rPr>
              <a:t>__ </a:t>
            </a:r>
            <a:r>
              <a:rPr lang="en-US" sz="2900" dirty="0" err="1">
                <a:solidFill>
                  <a:srgbClr val="2B4B82"/>
                </a:solidFill>
                <a:latin typeface="Clear Sans"/>
              </a:rPr>
              <a:t>isminde</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fonksiyon</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her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için</a:t>
            </a:r>
            <a:r>
              <a:rPr lang="en-US" sz="2900" dirty="0">
                <a:solidFill>
                  <a:srgbClr val="2B4B82"/>
                </a:solidFill>
                <a:latin typeface="Clear Sans"/>
              </a:rPr>
              <a:t> id </a:t>
            </a:r>
            <a:r>
              <a:rPr lang="en-US" sz="2900" dirty="0" err="1">
                <a:solidFill>
                  <a:srgbClr val="2B4B82"/>
                </a:solidFill>
                <a:latin typeface="Clear Sans"/>
              </a:rPr>
              <a:t>tanımlar</a:t>
            </a:r>
            <a:r>
              <a:rPr lang="en-US" sz="2900" dirty="0">
                <a:solidFill>
                  <a:srgbClr val="2B4B82"/>
                </a:solidFill>
                <a:latin typeface="Clear Sans"/>
              </a:rPr>
              <a:t>. </a:t>
            </a:r>
          </a:p>
          <a:p>
            <a:pPr algn="l">
              <a:lnSpc>
                <a:spcPts val="4060"/>
              </a:lnSpc>
            </a:pPr>
            <a:r>
              <a:rPr lang="en-US" sz="2900" dirty="0">
                <a:solidFill>
                  <a:srgbClr val="2B4B82"/>
                </a:solidFill>
                <a:latin typeface="Clear Sans"/>
              </a:rPr>
              <a:t>7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Cevre</a:t>
            </a:r>
            <a:r>
              <a:rPr lang="en-US" sz="2900" dirty="0">
                <a:solidFill>
                  <a:srgbClr val="2B4B82"/>
                </a:solidFill>
                <a:latin typeface="Clear Sans"/>
              </a:rPr>
              <a:t>” </a:t>
            </a:r>
            <a:r>
              <a:rPr lang="en-US" sz="2900" dirty="0" err="1">
                <a:solidFill>
                  <a:srgbClr val="2B4B82"/>
                </a:solidFill>
                <a:latin typeface="Clear Sans"/>
              </a:rPr>
              <a:t>isminde</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sınıf</a:t>
            </a:r>
            <a:r>
              <a:rPr lang="en-US" sz="2900" dirty="0">
                <a:solidFill>
                  <a:srgbClr val="2B4B82"/>
                </a:solidFill>
                <a:latin typeface="Clear Sans"/>
              </a:rPr>
              <a:t> </a:t>
            </a:r>
            <a:r>
              <a:rPr lang="en-US" sz="2900" dirty="0" err="1">
                <a:solidFill>
                  <a:srgbClr val="2B4B82"/>
                </a:solidFill>
                <a:latin typeface="Clear Sans"/>
              </a:rPr>
              <a:t>oluşturur</a:t>
            </a:r>
            <a:r>
              <a:rPr lang="en-US" sz="2900" dirty="0">
                <a:solidFill>
                  <a:srgbClr val="2B4B82"/>
                </a:solidFill>
                <a:latin typeface="Clear Sans"/>
              </a:rPr>
              <a:t>. </a:t>
            </a:r>
          </a:p>
          <a:p>
            <a:pPr algn="l">
              <a:lnSpc>
                <a:spcPts val="4060"/>
              </a:lnSpc>
            </a:pPr>
            <a:r>
              <a:rPr lang="en-US" sz="2900" dirty="0">
                <a:solidFill>
                  <a:srgbClr val="2B4B82"/>
                </a:solidFill>
                <a:latin typeface="Clear Sans"/>
              </a:rPr>
              <a:t>9-10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Cevre</a:t>
            </a:r>
            <a:r>
              <a:rPr lang="en-US" sz="2900" dirty="0">
                <a:solidFill>
                  <a:srgbClr val="2B4B82"/>
                </a:solidFill>
                <a:latin typeface="Clear Sans"/>
              </a:rPr>
              <a:t>” </a:t>
            </a:r>
            <a:r>
              <a:rPr lang="en-US" sz="2900" dirty="0" err="1">
                <a:solidFill>
                  <a:srgbClr val="2B4B82"/>
                </a:solidFill>
                <a:latin typeface="Clear Sans"/>
              </a:rPr>
              <a:t>sınıfının</a:t>
            </a:r>
            <a:r>
              <a:rPr lang="en-US" sz="2900" dirty="0">
                <a:solidFill>
                  <a:srgbClr val="2B4B82"/>
                </a:solidFill>
                <a:latin typeface="Clear Sans"/>
              </a:rPr>
              <a:t> </a:t>
            </a:r>
            <a:r>
              <a:rPr lang="en-US" sz="2900" dirty="0" err="1">
                <a:solidFill>
                  <a:srgbClr val="2B4B82"/>
                </a:solidFill>
                <a:latin typeface="Clear Sans"/>
              </a:rPr>
              <a:t>içerisine</a:t>
            </a:r>
            <a:r>
              <a:rPr lang="en-US" sz="2900" dirty="0">
                <a:solidFill>
                  <a:srgbClr val="2B4B82"/>
                </a:solidFill>
                <a:latin typeface="Clear Sans"/>
              </a:rPr>
              <a:t> def__</a:t>
            </a:r>
            <a:r>
              <a:rPr lang="en-US" sz="2900" dirty="0" err="1">
                <a:solidFill>
                  <a:srgbClr val="2B4B82"/>
                </a:solidFill>
                <a:latin typeface="Clear Sans"/>
              </a:rPr>
              <a:t>init</a:t>
            </a:r>
            <a:r>
              <a:rPr lang="en-US" sz="2900" dirty="0">
                <a:solidFill>
                  <a:srgbClr val="2B4B82"/>
                </a:solidFill>
                <a:latin typeface="Clear Sans"/>
              </a:rPr>
              <a:t>__ </a:t>
            </a:r>
            <a:r>
              <a:rPr lang="en-US" sz="2900" dirty="0" err="1">
                <a:solidFill>
                  <a:srgbClr val="2B4B82"/>
                </a:solidFill>
                <a:latin typeface="Clear Sans"/>
              </a:rPr>
              <a:t>isminde</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a:t>
            </a:r>
            <a:r>
              <a:rPr lang="en-US" sz="2900" dirty="0" err="1">
                <a:solidFill>
                  <a:srgbClr val="2B4B82"/>
                </a:solidFill>
                <a:latin typeface="Clear Sans"/>
              </a:rPr>
              <a:t>fonksiyon</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N </a:t>
            </a:r>
            <a:r>
              <a:rPr lang="en-US" sz="2900" dirty="0" err="1">
                <a:solidFill>
                  <a:srgbClr val="2B4B82"/>
                </a:solidFill>
                <a:latin typeface="Clear Sans"/>
              </a:rPr>
              <a:t>adet</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sayısı</a:t>
            </a:r>
            <a:r>
              <a:rPr lang="en-US" sz="2900" dirty="0">
                <a:solidFill>
                  <a:srgbClr val="2B4B82"/>
                </a:solidFill>
                <a:latin typeface="Clear Sans"/>
              </a:rPr>
              <a:t> </a:t>
            </a:r>
            <a:r>
              <a:rPr lang="en-US" sz="2900" dirty="0" err="1">
                <a:solidFill>
                  <a:srgbClr val="2B4B82"/>
                </a:solidFill>
                <a:latin typeface="Clear Sans"/>
              </a:rPr>
              <a:t>tanımlanır</a:t>
            </a:r>
            <a:r>
              <a:rPr lang="en-US" sz="2900" dirty="0">
                <a:solidFill>
                  <a:srgbClr val="2B4B82"/>
                </a:solidFill>
                <a:latin typeface="Clear Sans"/>
              </a:rPr>
              <a:t>. </a:t>
            </a:r>
          </a:p>
          <a:p>
            <a:pPr algn="l">
              <a:lnSpc>
                <a:spcPts val="4060"/>
              </a:lnSpc>
            </a:pPr>
            <a:r>
              <a:rPr lang="en-US" sz="2900" dirty="0">
                <a:solidFill>
                  <a:srgbClr val="2B4B82"/>
                </a:solidFill>
                <a:latin typeface="Clear Sans"/>
              </a:rPr>
              <a:t>12-13 </a:t>
            </a:r>
            <a:r>
              <a:rPr lang="en-US" sz="2900" dirty="0" err="1">
                <a:solidFill>
                  <a:srgbClr val="2B4B82"/>
                </a:solidFill>
                <a:latin typeface="Clear Sans"/>
              </a:rPr>
              <a:t>nolu</a:t>
            </a:r>
            <a:r>
              <a:rPr lang="en-US" sz="2900" dirty="0">
                <a:solidFill>
                  <a:srgbClr val="2B4B82"/>
                </a:solidFill>
                <a:latin typeface="Clear Sans"/>
              </a:rPr>
              <a:t> </a:t>
            </a:r>
            <a:r>
              <a:rPr lang="en-US" sz="2900" dirty="0" err="1">
                <a:solidFill>
                  <a:srgbClr val="2B4B82"/>
                </a:solidFill>
                <a:latin typeface="Clear Sans"/>
              </a:rPr>
              <a:t>kod</a:t>
            </a:r>
            <a:r>
              <a:rPr lang="en-US" sz="2900" dirty="0">
                <a:solidFill>
                  <a:srgbClr val="2B4B82"/>
                </a:solidFill>
                <a:latin typeface="Clear Sans"/>
              </a:rPr>
              <a:t> </a:t>
            </a:r>
            <a:r>
              <a:rPr lang="en-US" sz="2900" dirty="0" err="1">
                <a:solidFill>
                  <a:srgbClr val="2B4B82"/>
                </a:solidFill>
                <a:latin typeface="Clear Sans"/>
              </a:rPr>
              <a:t>satırında</a:t>
            </a:r>
            <a:r>
              <a:rPr lang="en-US" sz="2900" dirty="0">
                <a:solidFill>
                  <a:srgbClr val="2B4B82"/>
                </a:solidFill>
                <a:latin typeface="Clear Sans"/>
              </a:rPr>
              <a:t> </a:t>
            </a:r>
            <a:r>
              <a:rPr lang="en-US" sz="2900" dirty="0" err="1">
                <a:solidFill>
                  <a:srgbClr val="2B4B82"/>
                </a:solidFill>
                <a:latin typeface="Clear Sans"/>
              </a:rPr>
              <a:t>oluşturulan</a:t>
            </a:r>
            <a:r>
              <a:rPr lang="en-US" sz="2900" dirty="0">
                <a:solidFill>
                  <a:srgbClr val="2B4B82"/>
                </a:solidFill>
                <a:latin typeface="Clear Sans"/>
              </a:rPr>
              <a:t> </a:t>
            </a:r>
            <a:r>
              <a:rPr lang="en-US" sz="2900" dirty="0" err="1">
                <a:solidFill>
                  <a:srgbClr val="2B4B82"/>
                </a:solidFill>
                <a:latin typeface="Clear Sans"/>
              </a:rPr>
              <a:t>bir</a:t>
            </a:r>
            <a:r>
              <a:rPr lang="en-US" sz="2900" dirty="0">
                <a:solidFill>
                  <a:srgbClr val="2B4B82"/>
                </a:solidFill>
                <a:latin typeface="Clear Sans"/>
              </a:rPr>
              <a:t> for </a:t>
            </a:r>
            <a:r>
              <a:rPr lang="en-US" sz="2900" dirty="0" err="1">
                <a:solidFill>
                  <a:srgbClr val="2B4B82"/>
                </a:solidFill>
                <a:latin typeface="Clear Sans"/>
              </a:rPr>
              <a:t>döngüsü</a:t>
            </a:r>
            <a:r>
              <a:rPr lang="en-US" sz="2900" dirty="0">
                <a:solidFill>
                  <a:srgbClr val="2B4B82"/>
                </a:solidFill>
                <a:latin typeface="Clear Sans"/>
              </a:rPr>
              <a:t> </a:t>
            </a:r>
            <a:r>
              <a:rPr lang="en-US" sz="2900" dirty="0" err="1">
                <a:solidFill>
                  <a:srgbClr val="2B4B82"/>
                </a:solidFill>
                <a:latin typeface="Clear Sans"/>
              </a:rPr>
              <a:t>ile</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sayısı</a:t>
            </a:r>
            <a:r>
              <a:rPr lang="en-US" sz="2900" dirty="0">
                <a:solidFill>
                  <a:srgbClr val="2B4B82"/>
                </a:solidFill>
                <a:latin typeface="Clear Sans"/>
              </a:rPr>
              <a:t> </a:t>
            </a:r>
            <a:r>
              <a:rPr lang="en-US" sz="2900" dirty="0" err="1">
                <a:solidFill>
                  <a:srgbClr val="2B4B82"/>
                </a:solidFill>
                <a:latin typeface="Clear Sans"/>
              </a:rPr>
              <a:t>kadar</a:t>
            </a:r>
            <a:r>
              <a:rPr lang="en-US" sz="2900" dirty="0">
                <a:solidFill>
                  <a:srgbClr val="2B4B82"/>
                </a:solidFill>
                <a:latin typeface="Clear Sans"/>
              </a:rPr>
              <a:t> </a:t>
            </a:r>
            <a:r>
              <a:rPr lang="en-US" sz="2900" dirty="0" err="1">
                <a:solidFill>
                  <a:srgbClr val="2B4B82"/>
                </a:solidFill>
                <a:latin typeface="Clear Sans"/>
              </a:rPr>
              <a:t>döngü</a:t>
            </a:r>
            <a:r>
              <a:rPr lang="en-US" sz="2900" dirty="0">
                <a:solidFill>
                  <a:srgbClr val="2B4B82"/>
                </a:solidFill>
                <a:latin typeface="Clear Sans"/>
              </a:rPr>
              <a:t> </a:t>
            </a:r>
            <a:r>
              <a:rPr lang="en-US" sz="2900" dirty="0" err="1">
                <a:solidFill>
                  <a:srgbClr val="2B4B82"/>
                </a:solidFill>
                <a:latin typeface="Clear Sans"/>
              </a:rPr>
              <a:t>Etmen</a:t>
            </a:r>
            <a:r>
              <a:rPr lang="en-US" sz="2900" dirty="0">
                <a:solidFill>
                  <a:srgbClr val="2B4B82"/>
                </a:solidFill>
                <a:latin typeface="Clear Sans"/>
              </a:rPr>
              <a:t> </a:t>
            </a:r>
            <a:r>
              <a:rPr lang="en-US" sz="2900" dirty="0" err="1">
                <a:solidFill>
                  <a:srgbClr val="2B4B82"/>
                </a:solidFill>
                <a:latin typeface="Clear Sans"/>
              </a:rPr>
              <a:t>sınıfı</a:t>
            </a:r>
            <a:r>
              <a:rPr lang="en-US" sz="2900" dirty="0">
                <a:solidFill>
                  <a:srgbClr val="2B4B82"/>
                </a:solidFill>
                <a:latin typeface="Clear Sans"/>
              </a:rPr>
              <a:t> </a:t>
            </a:r>
            <a:r>
              <a:rPr lang="en-US" sz="2900" dirty="0" err="1">
                <a:solidFill>
                  <a:srgbClr val="2B4B82"/>
                </a:solidFill>
                <a:latin typeface="Clear Sans"/>
              </a:rPr>
              <a:t>çağrılarak</a:t>
            </a:r>
            <a:r>
              <a:rPr lang="en-US" sz="2900" dirty="0">
                <a:solidFill>
                  <a:srgbClr val="2B4B82"/>
                </a:solidFill>
                <a:latin typeface="Clear Sans"/>
              </a:rPr>
              <a:t> a </a:t>
            </a:r>
            <a:r>
              <a:rPr lang="en-US" sz="2900" dirty="0" err="1">
                <a:solidFill>
                  <a:srgbClr val="2B4B82"/>
                </a:solidFill>
                <a:latin typeface="Clear Sans"/>
              </a:rPr>
              <a:t>değişkenine</a:t>
            </a:r>
            <a:r>
              <a:rPr lang="en-US" sz="2900" dirty="0">
                <a:solidFill>
                  <a:srgbClr val="2B4B82"/>
                </a:solidFill>
                <a:latin typeface="Clear Sans"/>
              </a:rPr>
              <a:t> </a:t>
            </a:r>
            <a:r>
              <a:rPr lang="en-US" sz="2900" dirty="0" err="1">
                <a:solidFill>
                  <a:srgbClr val="2B4B82"/>
                </a:solidFill>
                <a:latin typeface="Clear Sans"/>
              </a:rPr>
              <a:t>aktarılır</a:t>
            </a:r>
            <a:r>
              <a:rPr lang="en-US" sz="2900" dirty="0">
                <a:solidFill>
                  <a:srgbClr val="2B4B82"/>
                </a:solidFill>
                <a:latin typeface="Clear Sans"/>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937862" y="2203191"/>
            <a:ext cx="10412277" cy="5880618"/>
          </a:xfrm>
          <a:custGeom>
            <a:avLst/>
            <a:gdLst/>
            <a:ahLst/>
            <a:cxnLst/>
            <a:rect l="l" t="t" r="r" b="b"/>
            <a:pathLst>
              <a:path w="10412277" h="5880618">
                <a:moveTo>
                  <a:pt x="0" y="0"/>
                </a:moveTo>
                <a:lnTo>
                  <a:pt x="10412276" y="0"/>
                </a:lnTo>
                <a:lnTo>
                  <a:pt x="10412276" y="5880618"/>
                </a:lnTo>
                <a:lnTo>
                  <a:pt x="0" y="5880618"/>
                </a:lnTo>
                <a:lnTo>
                  <a:pt x="0" y="0"/>
                </a:lnTo>
                <a:close/>
              </a:path>
            </a:pathLst>
          </a:custGeom>
          <a:blipFill>
            <a:blip r:embed="rId2"/>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463047" y="1028700"/>
            <a:ext cx="11361906" cy="8229600"/>
          </a:xfrm>
          <a:custGeom>
            <a:avLst/>
            <a:gdLst/>
            <a:ahLst/>
            <a:cxnLst/>
            <a:rect l="l" t="t" r="r" b="b"/>
            <a:pathLst>
              <a:path w="11361906" h="8229600">
                <a:moveTo>
                  <a:pt x="0" y="0"/>
                </a:moveTo>
                <a:lnTo>
                  <a:pt x="11361906" y="0"/>
                </a:lnTo>
                <a:lnTo>
                  <a:pt x="11361906" y="8229600"/>
                </a:lnTo>
                <a:lnTo>
                  <a:pt x="0" y="8229600"/>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647340" y="2764051"/>
            <a:ext cx="10993321" cy="3207683"/>
          </a:xfrm>
          <a:custGeom>
            <a:avLst/>
            <a:gdLst/>
            <a:ahLst/>
            <a:cxnLst/>
            <a:rect l="l" t="t" r="r" b="b"/>
            <a:pathLst>
              <a:path w="10993321" h="3207683">
                <a:moveTo>
                  <a:pt x="0" y="0"/>
                </a:moveTo>
                <a:lnTo>
                  <a:pt x="10993320" y="0"/>
                </a:lnTo>
                <a:lnTo>
                  <a:pt x="10993320" y="3207683"/>
                </a:lnTo>
                <a:lnTo>
                  <a:pt x="0" y="3207683"/>
                </a:lnTo>
                <a:lnTo>
                  <a:pt x="0" y="0"/>
                </a:lnTo>
                <a:close/>
              </a:path>
            </a:pathLst>
          </a:custGeom>
          <a:blipFill>
            <a:blip r:embed="rId2"/>
            <a:stretch>
              <a:fillRect/>
            </a:stretch>
          </a:blipFill>
        </p:spPr>
      </p:sp>
      <p:sp>
        <p:nvSpPr>
          <p:cNvPr id="3" name="TextBox 3"/>
          <p:cNvSpPr txBox="1"/>
          <p:nvPr/>
        </p:nvSpPr>
        <p:spPr>
          <a:xfrm>
            <a:off x="1028700" y="971550"/>
            <a:ext cx="16230600" cy="152654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Yeni eklenen kodlarda RandomActivation kütüphane bileşeni ile etmenlerin çevre içerisinde bir adımlık eylem gerçekleştirmeleri sağlanabilmektedir. Eylemlerde her adım step fonksiyonu ile karşılanmakta, her adımda herhangi bir etmen kendi sıra numarasını söylemektedir.</a:t>
            </a:r>
          </a:p>
        </p:txBody>
      </p:sp>
      <p:sp>
        <p:nvSpPr>
          <p:cNvPr id="4" name="TextBox 4"/>
          <p:cNvSpPr txBox="1"/>
          <p:nvPr/>
        </p:nvSpPr>
        <p:spPr>
          <a:xfrm>
            <a:off x="1028700" y="6426654"/>
            <a:ext cx="16230600" cy="152654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Bu kod örneği ile rastgele 10 etmenin otomatik olarak oluşturulması sağlanır. </a:t>
            </a:r>
          </a:p>
          <a:p>
            <a:pPr algn="l">
              <a:lnSpc>
                <a:spcPts val="4060"/>
              </a:lnSpc>
            </a:pPr>
            <a:r>
              <a:rPr lang="en-US" sz="2900">
                <a:solidFill>
                  <a:srgbClr val="2B4B82"/>
                </a:solidFill>
                <a:latin typeface="Clear Sans"/>
              </a:rPr>
              <a:t>Çalıştırılan kod örneği ile kendilerini ifade eden rastgele 10 etmenin oluşturulduğu gözlenir (Şekil 6.14):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080971" y="1028700"/>
            <a:ext cx="12126058" cy="5897372"/>
          </a:xfrm>
          <a:custGeom>
            <a:avLst/>
            <a:gdLst/>
            <a:ahLst/>
            <a:cxnLst/>
            <a:rect l="l" t="t" r="r" b="b"/>
            <a:pathLst>
              <a:path w="12126058" h="5897372">
                <a:moveTo>
                  <a:pt x="0" y="0"/>
                </a:moveTo>
                <a:lnTo>
                  <a:pt x="12126058" y="0"/>
                </a:lnTo>
                <a:lnTo>
                  <a:pt x="12126058" y="5897372"/>
                </a:lnTo>
                <a:lnTo>
                  <a:pt x="0" y="5897372"/>
                </a:lnTo>
                <a:lnTo>
                  <a:pt x="0" y="0"/>
                </a:lnTo>
                <a:close/>
              </a:path>
            </a:pathLst>
          </a:custGeom>
          <a:blipFill>
            <a:blip r:embed="rId2"/>
            <a:stretch>
              <a:fillRect/>
            </a:stretch>
          </a:blipFill>
        </p:spPr>
      </p:sp>
      <p:sp>
        <p:nvSpPr>
          <p:cNvPr id="3" name="TextBox 3"/>
          <p:cNvSpPr txBox="1"/>
          <p:nvPr/>
        </p:nvSpPr>
        <p:spPr>
          <a:xfrm>
            <a:off x="1028700" y="7731760"/>
            <a:ext cx="16230600" cy="152654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Sonraki aşamada, kendi değerini (varlık) kontrol eden ve eğer varsa rastgele başka bir etmene bağış yapan bir fonksiyon yapısı, önceden yazılan ve etmen model dosyası içerisinde yer alan step fonksiyonu düzenlenerek eklenir: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99513"/>
            <a:ext cx="9768230" cy="4043987"/>
            <a:chOff x="0" y="85725"/>
            <a:chExt cx="13024306" cy="5391982"/>
          </a:xfrm>
        </p:grpSpPr>
        <p:sp>
          <p:nvSpPr>
            <p:cNvPr id="4" name="TextBox 4"/>
            <p:cNvSpPr txBox="1"/>
            <p:nvPr/>
          </p:nvSpPr>
          <p:spPr>
            <a:xfrm>
              <a:off x="0" y="85725"/>
              <a:ext cx="13024306" cy="2708433"/>
            </a:xfrm>
            <a:prstGeom prst="rect">
              <a:avLst/>
            </a:prstGeom>
          </p:spPr>
          <p:txBody>
            <a:bodyPr lIns="0" tIns="0" rIns="0" bIns="0" rtlCol="0" anchor="t">
              <a:spAutoFit/>
            </a:bodyPr>
            <a:lstStyle/>
            <a:p>
              <a:pPr algn="l"/>
              <a:r>
                <a:rPr lang="tr-TR" sz="6600" b="1" i="0" dirty="0">
                  <a:solidFill>
                    <a:srgbClr val="0D0D0D"/>
                  </a:solidFill>
                  <a:effectLst/>
                  <a:latin typeface="ui-sans-serif"/>
                </a:rPr>
                <a:t>Örnek: Okul Yemekhanesi Yönetimi (Çok Etmenli)</a:t>
              </a:r>
            </a:p>
          </p:txBody>
        </p:sp>
        <p:sp>
          <p:nvSpPr>
            <p:cNvPr id="5" name="TextBox 5"/>
            <p:cNvSpPr txBox="1"/>
            <p:nvPr/>
          </p:nvSpPr>
          <p:spPr>
            <a:xfrm>
              <a:off x="0" y="2706693"/>
              <a:ext cx="12478551" cy="2771014"/>
            </a:xfrm>
            <a:prstGeom prst="rect">
              <a:avLst/>
            </a:prstGeom>
          </p:spPr>
          <p:txBody>
            <a:bodyPr lIns="0" tIns="0" rIns="0" bIns="0" rtlCol="0" anchor="t">
              <a:spAutoFit/>
            </a:bodyPr>
            <a:lstStyle/>
            <a:p>
              <a:pPr algn="l">
                <a:lnSpc>
                  <a:spcPts val="4060"/>
                </a:lnSpc>
              </a:pPr>
              <a:r>
                <a:rPr lang="tr-TR" sz="3200" b="0" i="0" dirty="0">
                  <a:solidFill>
                    <a:srgbClr val="0D0D0D"/>
                  </a:solidFill>
                  <a:effectLst/>
                  <a:latin typeface="ui-sans-serif"/>
                </a:rPr>
                <a:t>Diyelim ki okul yemekhanesinin daha iyi yönetilmesi için bir sistem kurmak istiyoruz. Bu sistemi oluştururken etmen tabanlı öğrenmeyi kullanabiliriz. İşte bu sistemdeki etmenler ve nasıl çalıştıkları:</a:t>
              </a:r>
              <a:endParaRPr lang="en-US" sz="2900" dirty="0">
                <a:solidFill>
                  <a:srgbClr val="2B4B82"/>
                </a:solidFill>
                <a:latin typeface="Clear Sans"/>
              </a:endParaRPr>
            </a:p>
          </p:txBody>
        </p:sp>
      </p:grpSp>
      <p:sp>
        <p:nvSpPr>
          <p:cNvPr id="6" name="TextBox 5">
            <a:extLst>
              <a:ext uri="{FF2B5EF4-FFF2-40B4-BE49-F238E27FC236}">
                <a16:creationId xmlns:a16="http://schemas.microsoft.com/office/drawing/2014/main" id="{01D112DE-30A0-4D09-8F72-A877419D074D}"/>
              </a:ext>
            </a:extLst>
          </p:cNvPr>
          <p:cNvSpPr txBox="1"/>
          <p:nvPr/>
        </p:nvSpPr>
        <p:spPr>
          <a:xfrm>
            <a:off x="1028700" y="5186393"/>
            <a:ext cx="9358914" cy="3939540"/>
          </a:xfrm>
          <a:prstGeom prst="rect">
            <a:avLst/>
          </a:prstGeom>
        </p:spPr>
        <p:txBody>
          <a:bodyPr lIns="0" tIns="0" rIns="0" bIns="0" rtlCol="0" anchor="t">
            <a:spAutoFit/>
          </a:bodyPr>
          <a:lstStyle/>
          <a:p>
            <a:pPr algn="l"/>
            <a:r>
              <a:rPr lang="tr-TR" sz="3200" b="1" i="0" dirty="0">
                <a:solidFill>
                  <a:srgbClr val="0D0D0D"/>
                </a:solidFill>
                <a:effectLst/>
                <a:latin typeface="ui-sans-serif"/>
              </a:rPr>
              <a:t>1. Etmen Sayısı</a:t>
            </a:r>
          </a:p>
          <a:p>
            <a:pPr algn="l">
              <a:buFont typeface="Arial" panose="020B0604020202020204" pitchFamily="34" charset="0"/>
              <a:buChar char="•"/>
            </a:pPr>
            <a:r>
              <a:rPr lang="tr-TR" sz="3200" b="1" i="0" dirty="0">
                <a:solidFill>
                  <a:srgbClr val="0D0D0D"/>
                </a:solidFill>
                <a:effectLst/>
                <a:latin typeface="ui-sans-serif"/>
              </a:rPr>
              <a:t>Tek Etmen:</a:t>
            </a:r>
            <a:r>
              <a:rPr lang="tr-TR" sz="3200" b="0" i="0" dirty="0">
                <a:solidFill>
                  <a:srgbClr val="0D0D0D"/>
                </a:solidFill>
                <a:effectLst/>
                <a:latin typeface="ui-sans-serif"/>
              </a:rPr>
              <a:t> Yemekhane kapısında sadece bir tane robot etmen olsun ve bu etmen, herkesin girişini ve çıkışını kontrol etsin.</a:t>
            </a:r>
          </a:p>
          <a:p>
            <a:pPr algn="l">
              <a:buFont typeface="Arial" panose="020B0604020202020204" pitchFamily="34" charset="0"/>
              <a:buChar char="•"/>
            </a:pPr>
            <a:r>
              <a:rPr lang="tr-TR" sz="3200" b="1" i="0" dirty="0">
                <a:solidFill>
                  <a:srgbClr val="0D0D0D"/>
                </a:solidFill>
                <a:effectLst/>
                <a:latin typeface="ui-sans-serif"/>
              </a:rPr>
              <a:t>Çok Sayıda Etmen:</a:t>
            </a:r>
            <a:r>
              <a:rPr lang="tr-TR" sz="3200" b="0" i="0" dirty="0">
                <a:solidFill>
                  <a:srgbClr val="0D0D0D"/>
                </a:solidFill>
                <a:effectLst/>
                <a:latin typeface="ui-sans-serif"/>
              </a:rPr>
              <a:t> Yemekhanede farklı görevleri yerine getiren birçok etmen olabilir. Örneğin, biri yemeklerin hazır olup olmadığını kontrol ederken, bir diğeri masaların temizliğini kontrol edebilir.</a:t>
            </a:r>
          </a:p>
        </p:txBody>
      </p:sp>
    </p:spTree>
    <p:extLst>
      <p:ext uri="{BB962C8B-B14F-4D97-AF65-F5344CB8AC3E}">
        <p14:creationId xmlns:p14="http://schemas.microsoft.com/office/powerpoint/2010/main" val="2879474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899244" y="1028700"/>
            <a:ext cx="12489512" cy="2874570"/>
          </a:xfrm>
          <a:custGeom>
            <a:avLst/>
            <a:gdLst/>
            <a:ahLst/>
            <a:cxnLst/>
            <a:rect l="l" t="t" r="r" b="b"/>
            <a:pathLst>
              <a:path w="12489512" h="2874570">
                <a:moveTo>
                  <a:pt x="0" y="0"/>
                </a:moveTo>
                <a:lnTo>
                  <a:pt x="12489512" y="0"/>
                </a:lnTo>
                <a:lnTo>
                  <a:pt x="12489512" y="2874570"/>
                </a:lnTo>
                <a:lnTo>
                  <a:pt x="0" y="2874570"/>
                </a:lnTo>
                <a:lnTo>
                  <a:pt x="0" y="0"/>
                </a:lnTo>
                <a:close/>
              </a:path>
            </a:pathLst>
          </a:custGeom>
          <a:blipFill>
            <a:blip r:embed="rId2"/>
            <a:stretch>
              <a:fillRect/>
            </a:stretch>
          </a:blipFill>
        </p:spPr>
      </p:sp>
      <p:sp>
        <p:nvSpPr>
          <p:cNvPr id="3" name="Freeform 3"/>
          <p:cNvSpPr/>
          <p:nvPr/>
        </p:nvSpPr>
        <p:spPr>
          <a:xfrm>
            <a:off x="3521892" y="5715000"/>
            <a:ext cx="11244217" cy="3220850"/>
          </a:xfrm>
          <a:custGeom>
            <a:avLst/>
            <a:gdLst/>
            <a:ahLst/>
            <a:cxnLst/>
            <a:rect l="l" t="t" r="r" b="b"/>
            <a:pathLst>
              <a:path w="11244217" h="3220850">
                <a:moveTo>
                  <a:pt x="0" y="0"/>
                </a:moveTo>
                <a:lnTo>
                  <a:pt x="11244216" y="0"/>
                </a:lnTo>
                <a:lnTo>
                  <a:pt x="11244216" y="3220850"/>
                </a:lnTo>
                <a:lnTo>
                  <a:pt x="0" y="3220850"/>
                </a:lnTo>
                <a:lnTo>
                  <a:pt x="0" y="0"/>
                </a:lnTo>
                <a:close/>
              </a:path>
            </a:pathLst>
          </a:custGeom>
          <a:blipFill>
            <a:blip r:embed="rId3"/>
            <a:stretch>
              <a:fillRect/>
            </a:stretch>
          </a:blipFill>
        </p:spPr>
      </p:sp>
      <p:sp>
        <p:nvSpPr>
          <p:cNvPr id="4" name="TextBox 4"/>
          <p:cNvSpPr txBox="1"/>
          <p:nvPr/>
        </p:nvSpPr>
        <p:spPr>
          <a:xfrm>
            <a:off x="1028700" y="4017010"/>
            <a:ext cx="16230600" cy="152654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Söz konusu ekleme sonrası modelin import edildiği yeni kod dosyası içerisinde 10 adet etmen oluşturma koduna ek olarak etmenlerin 10 adımlık eylemde bulunmasını sağlayan kod yapısı eklenir: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090674" y="4199403"/>
            <a:ext cx="12106653" cy="1888194"/>
          </a:xfrm>
          <a:custGeom>
            <a:avLst/>
            <a:gdLst/>
            <a:ahLst/>
            <a:cxnLst/>
            <a:rect l="l" t="t" r="r" b="b"/>
            <a:pathLst>
              <a:path w="12106653" h="1888194">
                <a:moveTo>
                  <a:pt x="0" y="0"/>
                </a:moveTo>
                <a:lnTo>
                  <a:pt x="12106652" y="0"/>
                </a:lnTo>
                <a:lnTo>
                  <a:pt x="12106652" y="1888194"/>
                </a:lnTo>
                <a:lnTo>
                  <a:pt x="0" y="1888194"/>
                </a:lnTo>
                <a:lnTo>
                  <a:pt x="0" y="0"/>
                </a:lnTo>
                <a:close/>
              </a:path>
            </a:pathLst>
          </a:custGeom>
          <a:blipFill>
            <a:blip r:embed="rId2"/>
            <a:stretch>
              <a:fillRect/>
            </a:stretch>
          </a:blipFill>
        </p:spPr>
      </p:sp>
      <p:sp>
        <p:nvSpPr>
          <p:cNvPr id="3" name="TextBox 3"/>
          <p:cNvSpPr txBox="1"/>
          <p:nvPr/>
        </p:nvSpPr>
        <p:spPr>
          <a:xfrm>
            <a:off x="1028700" y="971550"/>
            <a:ext cx="16230600" cy="204089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Öğrenciler, yeni step fonksiyonu neticesinde çalıştırılan kod yapısı ile her bir etmenin 10 adım sonunda sahip oldukları değerlerin grafiksel gösterimini görüntüler. Bunun için matplotlib.pyplot kütüphanesi ile birlikte etmenlerin son değerlerinin bir araya toplandığı değişken üzerinden görüntüleme yapılır.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098307" y="1028700"/>
            <a:ext cx="12091386" cy="8229600"/>
          </a:xfrm>
          <a:custGeom>
            <a:avLst/>
            <a:gdLst/>
            <a:ahLst/>
            <a:cxnLst/>
            <a:rect l="l" t="t" r="r" b="b"/>
            <a:pathLst>
              <a:path w="12091386" h="8229600">
                <a:moveTo>
                  <a:pt x="0" y="0"/>
                </a:moveTo>
                <a:lnTo>
                  <a:pt x="12091386" y="0"/>
                </a:lnTo>
                <a:lnTo>
                  <a:pt x="12091386" y="8229600"/>
                </a:lnTo>
                <a:lnTo>
                  <a:pt x="0" y="8229600"/>
                </a:lnTo>
                <a:lnTo>
                  <a:pt x="0" y="0"/>
                </a:lnTo>
                <a:close/>
              </a:path>
            </a:pathLst>
          </a:custGeom>
          <a:blipFill>
            <a:blip r:embed="rId2"/>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674820" y="3383851"/>
            <a:ext cx="10938361" cy="3519299"/>
          </a:xfrm>
          <a:custGeom>
            <a:avLst/>
            <a:gdLst/>
            <a:ahLst/>
            <a:cxnLst/>
            <a:rect l="l" t="t" r="r" b="b"/>
            <a:pathLst>
              <a:path w="10938361" h="3519299">
                <a:moveTo>
                  <a:pt x="0" y="0"/>
                </a:moveTo>
                <a:lnTo>
                  <a:pt x="10938360" y="0"/>
                </a:lnTo>
                <a:lnTo>
                  <a:pt x="10938360" y="3519298"/>
                </a:lnTo>
                <a:lnTo>
                  <a:pt x="0" y="3519298"/>
                </a:lnTo>
                <a:lnTo>
                  <a:pt x="0" y="0"/>
                </a:lnTo>
                <a:close/>
              </a:path>
            </a:pathLst>
          </a:custGeom>
          <a:blipFill>
            <a:blip r:embed="rId2"/>
            <a:stretch>
              <a:fillRect/>
            </a:stretch>
          </a:blipFill>
        </p:spPr>
      </p:sp>
      <p:sp>
        <p:nvSpPr>
          <p:cNvPr id="3" name="TextBox 3"/>
          <p:cNvSpPr txBox="1"/>
          <p:nvPr/>
        </p:nvSpPr>
        <p:spPr>
          <a:xfrm>
            <a:off x="1028700" y="1697037"/>
            <a:ext cx="16230600" cy="580390"/>
          </a:xfrm>
          <a:prstGeom prst="rect">
            <a:avLst/>
          </a:prstGeom>
        </p:spPr>
        <p:txBody>
          <a:bodyPr lIns="0" tIns="0" rIns="0" bIns="0" rtlCol="0" anchor="t">
            <a:spAutoFit/>
          </a:bodyPr>
          <a:lstStyle/>
          <a:p>
            <a:pPr algn="l">
              <a:lnSpc>
                <a:spcPts val="4759"/>
              </a:lnSpc>
            </a:pPr>
            <a:r>
              <a:rPr lang="en-US" sz="3399" u="sng">
                <a:solidFill>
                  <a:srgbClr val="2B4B82"/>
                </a:solidFill>
                <a:latin typeface="Clear Sans Bold"/>
                <a:hlinkClick r:id="rId3" tooltip="https://youtu.be/jwu9SX3YPSk?si=UAX9qPavPELcjB5j"/>
              </a:rPr>
              <a:t>Etmen Tabanlı Fabrika Robotları</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712179"/>
            <a:ext cx="4880374" cy="2862642"/>
            <a:chOff x="0" y="0"/>
            <a:chExt cx="6507166" cy="38168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1083945"/>
            </a:xfrm>
            <a:prstGeom prst="rect">
              <a:avLst/>
            </a:prstGeom>
          </p:spPr>
          <p:txBody>
            <a:bodyPr lIns="0" tIns="0" rIns="0" bIns="0" rtlCol="0" anchor="t">
              <a:spAutoFit/>
            </a:bodyPr>
            <a:lstStyle/>
            <a:p>
              <a:pPr algn="l">
                <a:lnSpc>
                  <a:spcPts val="3359"/>
                </a:lnSpc>
              </a:pPr>
              <a:endParaRPr/>
            </a:p>
            <a:p>
              <a:pPr marL="0" lvl="0" indent="0" algn="l">
                <a:lnSpc>
                  <a:spcPts val="3359"/>
                </a:lnSpc>
              </a:pPr>
              <a:endParaRPr/>
            </a:p>
          </p:txBody>
        </p:sp>
      </p:grpSp>
      <p:graphicFrame>
        <p:nvGraphicFramePr>
          <p:cNvPr id="8" name="Table 8"/>
          <p:cNvGraphicFramePr>
            <a:graphicFrameLocks noGrp="1"/>
          </p:cNvGraphicFramePr>
          <p:nvPr/>
        </p:nvGraphicFramePr>
        <p:xfrm>
          <a:off x="7946578" y="1043708"/>
          <a:ext cx="9315623" cy="8072311"/>
        </p:xfrm>
        <a:graphic>
          <a:graphicData uri="http://schemas.openxmlformats.org/drawingml/2006/table">
            <a:tbl>
              <a:tblPr/>
              <a:tblGrid>
                <a:gridCol w="9315623">
                  <a:extLst>
                    <a:ext uri="{9D8B030D-6E8A-4147-A177-3AD203B41FA5}">
                      <a16:colId xmlns:a16="http://schemas.microsoft.com/office/drawing/2014/main" val="20000"/>
                    </a:ext>
                  </a:extLst>
                </a:gridCol>
              </a:tblGrid>
              <a:tr h="8039100">
                <a:tc>
                  <a:txBody>
                    <a:bodyPr/>
                    <a:lstStyle/>
                    <a:p>
                      <a:pPr algn="l">
                        <a:lnSpc>
                          <a:spcPts val="3220"/>
                        </a:lnSpc>
                        <a:defRPr/>
                      </a:pPr>
                      <a:r>
                        <a:rPr lang="en-US" sz="2300">
                          <a:solidFill>
                            <a:srgbClr val="FEFEFE"/>
                          </a:solidFill>
                          <a:latin typeface="Clear Sans"/>
                        </a:rPr>
                        <a:t>#model kod yapısı </a:t>
                      </a:r>
                      <a:endParaRPr lang="en-US" sz="1100"/>
                    </a:p>
                    <a:p>
                      <a:pPr algn="l">
                        <a:lnSpc>
                          <a:spcPts val="3220"/>
                        </a:lnSpc>
                      </a:pPr>
                      <a:r>
                        <a:rPr lang="en-US" sz="2300">
                          <a:solidFill>
                            <a:srgbClr val="FEFEFE"/>
                          </a:solidFill>
                          <a:latin typeface="Clear Sans"/>
                        </a:rPr>
                        <a:t>from mesa import Agent, Model </a:t>
                      </a:r>
                    </a:p>
                    <a:p>
                      <a:pPr algn="l">
                        <a:lnSpc>
                          <a:spcPts val="3220"/>
                        </a:lnSpc>
                      </a:pPr>
                      <a:r>
                        <a:rPr lang="en-US" sz="2300">
                          <a:solidFill>
                            <a:srgbClr val="FEFEFE"/>
                          </a:solidFill>
                          <a:latin typeface="Clear Sans"/>
                        </a:rPr>
                        <a:t>from mesa.time import RandomActivation </a:t>
                      </a:r>
                    </a:p>
                    <a:p>
                      <a:pPr algn="l">
                        <a:lnSpc>
                          <a:spcPts val="3220"/>
                        </a:lnSpc>
                      </a:pPr>
                      <a:r>
                        <a:rPr lang="en-US" sz="2300">
                          <a:solidFill>
                            <a:srgbClr val="FEFEFE"/>
                          </a:solidFill>
                          <a:latin typeface="Clear Sans"/>
                        </a:rPr>
                        <a:t>class Etmen(Agent): </a:t>
                      </a:r>
                    </a:p>
                    <a:p>
                      <a:pPr algn="l">
                        <a:lnSpc>
                          <a:spcPts val="3220"/>
                        </a:lnSpc>
                      </a:pPr>
                      <a:r>
                        <a:rPr lang="en-US" sz="2300">
                          <a:solidFill>
                            <a:srgbClr val="FEFEFE"/>
                          </a:solidFill>
                          <a:latin typeface="Clear Sans"/>
                        </a:rPr>
                        <a:t>"""Başlangıç varlık değerine sahip bir etmen.""" </a:t>
                      </a:r>
                    </a:p>
                    <a:p>
                      <a:pPr algn="l">
                        <a:lnSpc>
                          <a:spcPts val="3220"/>
                        </a:lnSpc>
                      </a:pPr>
                      <a:r>
                        <a:rPr lang="en-US" sz="2300">
                          <a:solidFill>
                            <a:srgbClr val="FEFEFE"/>
                          </a:solidFill>
                          <a:latin typeface="Clear Sans"/>
                        </a:rPr>
                        <a:t>def __init__(self, unique_id, model): </a:t>
                      </a:r>
                    </a:p>
                    <a:p>
                      <a:pPr algn="l">
                        <a:lnSpc>
                          <a:spcPts val="3220"/>
                        </a:lnSpc>
                      </a:pPr>
                      <a:r>
                        <a:rPr lang="en-US" sz="2300">
                          <a:solidFill>
                            <a:srgbClr val="FEFEFE"/>
                          </a:solidFill>
                          <a:latin typeface="Clear Sans"/>
                        </a:rPr>
                        <a:t>super().__init__(unique_id, model) </a:t>
                      </a:r>
                    </a:p>
                    <a:p>
                      <a:pPr algn="l">
                        <a:lnSpc>
                          <a:spcPts val="3220"/>
                        </a:lnSpc>
                      </a:pPr>
                      <a:r>
                        <a:rPr lang="en-US" sz="2300">
                          <a:solidFill>
                            <a:srgbClr val="FEFEFE"/>
                          </a:solidFill>
                          <a:latin typeface="Clear Sans"/>
                        </a:rPr>
                        <a:t>self.varlik = 1 </a:t>
                      </a:r>
                    </a:p>
                    <a:p>
                      <a:pPr algn="l">
                        <a:lnSpc>
                          <a:spcPts val="3220"/>
                        </a:lnSpc>
                      </a:pPr>
                      <a:r>
                        <a:rPr lang="en-US" sz="2300">
                          <a:solidFill>
                            <a:srgbClr val="FEFEFE"/>
                          </a:solidFill>
                          <a:latin typeface="Clear Sans"/>
                        </a:rPr>
                        <a:t>def step(self): </a:t>
                      </a:r>
                    </a:p>
                    <a:p>
                      <a:pPr algn="l">
                        <a:lnSpc>
                          <a:spcPts val="3220"/>
                        </a:lnSpc>
                      </a:pPr>
                      <a:r>
                        <a:rPr lang="en-US" sz="2300">
                          <a:solidFill>
                            <a:srgbClr val="FEFEFE"/>
                          </a:solidFill>
                          <a:latin typeface="Clear Sans"/>
                        </a:rPr>
                        <a:t># Etmenin her adımda gerçekleştireceği eylem </a:t>
                      </a:r>
                    </a:p>
                    <a:p>
                      <a:pPr algn="l">
                        <a:lnSpc>
                          <a:spcPts val="3220"/>
                        </a:lnSpc>
                      </a:pPr>
                      <a:r>
                        <a:rPr lang="en-US" sz="2300">
                          <a:solidFill>
                            <a:srgbClr val="FEFEFE"/>
                          </a:solidFill>
                          <a:latin typeface="Clear Sans"/>
                        </a:rPr>
                        <a:t>print ("Merhaba, ben etmen " + str(self.unique_id) +".") </a:t>
                      </a:r>
                    </a:p>
                    <a:p>
                      <a:pPr algn="l">
                        <a:lnSpc>
                          <a:spcPts val="3220"/>
                        </a:lnSpc>
                      </a:pPr>
                      <a:r>
                        <a:rPr lang="en-US" sz="2300">
                          <a:solidFill>
                            <a:srgbClr val="FEFEFE"/>
                          </a:solidFill>
                          <a:latin typeface="Clear Sans"/>
                        </a:rPr>
                        <a:t>class Cevre(Model): </a:t>
                      </a:r>
                    </a:p>
                    <a:p>
                      <a:pPr algn="l">
                        <a:lnSpc>
                          <a:spcPts val="3220"/>
                        </a:lnSpc>
                      </a:pPr>
                      <a:r>
                        <a:rPr lang="en-US" sz="2300">
                          <a:solidFill>
                            <a:srgbClr val="FEFEFE"/>
                          </a:solidFill>
                          <a:latin typeface="Clear Sans"/>
                        </a:rPr>
                        <a:t>"""Etmenlerin yer alacağı çevre.""" </a:t>
                      </a:r>
                    </a:p>
                    <a:p>
                      <a:pPr algn="l">
                        <a:lnSpc>
                          <a:spcPts val="3220"/>
                        </a:lnSpc>
                      </a:pPr>
                      <a:r>
                        <a:rPr lang="en-US" sz="2300">
                          <a:solidFill>
                            <a:srgbClr val="FEFEFE"/>
                          </a:solidFill>
                          <a:latin typeface="Clear Sans"/>
                        </a:rPr>
                        <a:t>def __init__(self, N): </a:t>
                      </a:r>
                    </a:p>
                    <a:p>
                      <a:pPr algn="l">
                        <a:lnSpc>
                          <a:spcPts val="3220"/>
                        </a:lnSpc>
                      </a:pPr>
                      <a:r>
                        <a:rPr lang="en-US" sz="2300">
                          <a:solidFill>
                            <a:srgbClr val="FEFEFE"/>
                          </a:solidFill>
                          <a:latin typeface="Clear Sans"/>
                        </a:rPr>
                        <a:t>self.num_agents = N </a:t>
                      </a:r>
                    </a:p>
                    <a:p>
                      <a:pPr algn="l">
                        <a:lnSpc>
                          <a:spcPts val="3220"/>
                        </a:lnSpc>
                      </a:pPr>
                      <a:r>
                        <a:rPr lang="en-US" sz="2300">
                          <a:solidFill>
                            <a:srgbClr val="FEFEFE"/>
                          </a:solidFill>
                          <a:latin typeface="Clear Sans"/>
                        </a:rPr>
                        <a:t># etmenlerin oluşturulması </a:t>
                      </a:r>
                    </a:p>
                    <a:p>
                      <a:pPr algn="l">
                        <a:lnSpc>
                          <a:spcPts val="3220"/>
                        </a:lnSpc>
                      </a:pPr>
                      <a:r>
                        <a:rPr lang="en-US" sz="2300">
                          <a:solidFill>
                            <a:srgbClr val="FEFEFE"/>
                          </a:solidFill>
                          <a:latin typeface="Clear Sans"/>
                        </a:rPr>
                        <a:t>for i in range(self.num_agents): </a:t>
                      </a:r>
                    </a:p>
                    <a:p>
                      <a:pPr algn="l">
                        <a:lnSpc>
                          <a:spcPts val="3220"/>
                        </a:lnSpc>
                      </a:pPr>
                      <a:r>
                        <a:rPr lang="en-US" sz="2300">
                          <a:solidFill>
                            <a:srgbClr val="FEFEFE"/>
                          </a:solidFill>
                          <a:latin typeface="Clear Sans"/>
                        </a:rPr>
                        <a:t>a = Etmen(i, self) </a:t>
                      </a:r>
                    </a:p>
                    <a:p>
                      <a:pPr algn="l">
                        <a:lnSpc>
                          <a:spcPts val="3220"/>
                        </a:lnSpc>
                      </a:pPr>
                      <a:r>
                        <a:rPr lang="en-US" sz="2300">
                          <a:solidFill>
                            <a:srgbClr val="FEFEFE"/>
                          </a:solidFill>
                          <a:latin typeface="Clear Sans"/>
                        </a:rPr>
                        <a:t>self.schedule.add(a)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2B4B82"/>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712179"/>
            <a:ext cx="4880374" cy="2862642"/>
            <a:chOff x="0" y="0"/>
            <a:chExt cx="6507166" cy="38168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1083945"/>
            </a:xfrm>
            <a:prstGeom prst="rect">
              <a:avLst/>
            </a:prstGeom>
          </p:spPr>
          <p:txBody>
            <a:bodyPr lIns="0" tIns="0" rIns="0" bIns="0" rtlCol="0" anchor="t">
              <a:spAutoFit/>
            </a:bodyPr>
            <a:lstStyle/>
            <a:p>
              <a:pPr algn="l">
                <a:lnSpc>
                  <a:spcPts val="3359"/>
                </a:lnSpc>
              </a:pPr>
              <a:endParaRPr/>
            </a:p>
            <a:p>
              <a:pPr marL="0" lvl="0" indent="0" algn="l">
                <a:lnSpc>
                  <a:spcPts val="3359"/>
                </a:lnSpc>
              </a:pPr>
              <a:endParaRPr/>
            </a:p>
          </p:txBody>
        </p:sp>
      </p:grpSp>
      <p:graphicFrame>
        <p:nvGraphicFramePr>
          <p:cNvPr id="8" name="Table 8"/>
          <p:cNvGraphicFramePr>
            <a:graphicFrameLocks noGrp="1"/>
          </p:cNvGraphicFramePr>
          <p:nvPr/>
        </p:nvGraphicFramePr>
        <p:xfrm>
          <a:off x="7946578" y="1043708"/>
          <a:ext cx="9315623" cy="6040311"/>
        </p:xfrm>
        <a:graphic>
          <a:graphicData uri="http://schemas.openxmlformats.org/drawingml/2006/table">
            <a:tbl>
              <a:tblPr/>
              <a:tblGrid>
                <a:gridCol w="9315623">
                  <a:extLst>
                    <a:ext uri="{9D8B030D-6E8A-4147-A177-3AD203B41FA5}">
                      <a16:colId xmlns:a16="http://schemas.microsoft.com/office/drawing/2014/main" val="20000"/>
                    </a:ext>
                  </a:extLst>
                </a:gridCol>
              </a:tblGrid>
              <a:tr h="6038850">
                <a:tc>
                  <a:txBody>
                    <a:bodyPr/>
                    <a:lstStyle/>
                    <a:p>
                      <a:pPr algn="l">
                        <a:lnSpc>
                          <a:spcPts val="3220"/>
                        </a:lnSpc>
                        <a:defRPr/>
                      </a:pPr>
                      <a:r>
                        <a:rPr lang="en-US" sz="2300">
                          <a:solidFill>
                            <a:srgbClr val="FEFEFE"/>
                          </a:solidFill>
                          <a:latin typeface="Clear Sans"/>
                        </a:rPr>
                        <a:t>def step(self): </a:t>
                      </a:r>
                      <a:endParaRPr lang="en-US" sz="1100"/>
                    </a:p>
                    <a:p>
                      <a:pPr algn="l">
                        <a:lnSpc>
                          <a:spcPts val="3220"/>
                        </a:lnSpc>
                      </a:pPr>
                      <a:r>
                        <a:rPr lang="en-US" sz="2300">
                          <a:solidFill>
                            <a:srgbClr val="FEFEFE"/>
                          </a:solidFill>
                          <a:latin typeface="Clear Sans"/>
                        </a:rPr>
                        <a:t>if self.varlik == 0: </a:t>
                      </a:r>
                    </a:p>
                    <a:p>
                      <a:pPr algn="l">
                        <a:lnSpc>
                          <a:spcPts val="3220"/>
                        </a:lnSpc>
                      </a:pPr>
                      <a:r>
                        <a:rPr lang="en-US" sz="2300">
                          <a:solidFill>
                            <a:srgbClr val="FEFEFE"/>
                          </a:solidFill>
                          <a:latin typeface="Clear Sans"/>
                        </a:rPr>
                        <a:t>return </a:t>
                      </a:r>
                    </a:p>
                    <a:p>
                      <a:pPr algn="l">
                        <a:lnSpc>
                          <a:spcPts val="3220"/>
                        </a:lnSpc>
                      </a:pPr>
                      <a:r>
                        <a:rPr lang="en-US" sz="2300">
                          <a:solidFill>
                            <a:srgbClr val="FEFEFE"/>
                          </a:solidFill>
                          <a:latin typeface="Clear Sans"/>
                        </a:rPr>
                        <a:t>baska_etmen = self.random.choice(self.model.schedule.agents) </a:t>
                      </a:r>
                    </a:p>
                    <a:p>
                      <a:pPr algn="l">
                        <a:lnSpc>
                          <a:spcPts val="3220"/>
                        </a:lnSpc>
                      </a:pPr>
                      <a:r>
                        <a:rPr lang="en-US" sz="2300">
                          <a:solidFill>
                            <a:srgbClr val="FEFEFE"/>
                          </a:solidFill>
                          <a:latin typeface="Clear Sans"/>
                        </a:rPr>
                        <a:t>baska_etmen. varlik += 1 </a:t>
                      </a:r>
                    </a:p>
                    <a:p>
                      <a:pPr algn="l">
                        <a:lnSpc>
                          <a:spcPts val="3220"/>
                        </a:lnSpc>
                      </a:pPr>
                      <a:r>
                        <a:rPr lang="en-US" sz="2300">
                          <a:solidFill>
                            <a:srgbClr val="FEFEFE"/>
                          </a:solidFill>
                          <a:latin typeface="Clear Sans"/>
                        </a:rPr>
                        <a:t>self. varlik -= 1 </a:t>
                      </a:r>
                    </a:p>
                    <a:p>
                      <a:pPr algn="l">
                        <a:lnSpc>
                          <a:spcPts val="3220"/>
                        </a:lnSpc>
                      </a:pPr>
                      <a:r>
                        <a:rPr lang="en-US" sz="2300">
                          <a:solidFill>
                            <a:srgbClr val="FEFEFE"/>
                          </a:solidFill>
                          <a:latin typeface="Clear Sans"/>
                        </a:rPr>
                        <a:t>#örnek problem çözümü </a:t>
                      </a:r>
                    </a:p>
                    <a:p>
                      <a:pPr algn="l">
                        <a:lnSpc>
                          <a:spcPts val="3220"/>
                        </a:lnSpc>
                      </a:pPr>
                      <a:r>
                        <a:rPr lang="en-US" sz="2300">
                          <a:solidFill>
                            <a:srgbClr val="FEFEFE"/>
                          </a:solidFill>
                          <a:latin typeface="Clear Sans"/>
                        </a:rPr>
                        <a:t>from etmen_modeli import Etmen </a:t>
                      </a:r>
                    </a:p>
                    <a:p>
                      <a:pPr algn="l">
                        <a:lnSpc>
                          <a:spcPts val="3220"/>
                        </a:lnSpc>
                      </a:pPr>
                      <a:r>
                        <a:rPr lang="en-US" sz="2300">
                          <a:solidFill>
                            <a:srgbClr val="FEFEFE"/>
                          </a:solidFill>
                          <a:latin typeface="Clear Sans"/>
                        </a:rPr>
                        <a:t>yeni_model = Etmen(10) </a:t>
                      </a:r>
                    </a:p>
                    <a:p>
                      <a:pPr algn="l">
                        <a:lnSpc>
                          <a:spcPts val="3220"/>
                        </a:lnSpc>
                      </a:pPr>
                      <a:r>
                        <a:rPr lang="en-US" sz="2300">
                          <a:solidFill>
                            <a:srgbClr val="FEFEFE"/>
                          </a:solidFill>
                          <a:latin typeface="Clear Sans"/>
                        </a:rPr>
                        <a:t>for i in range(10): </a:t>
                      </a:r>
                    </a:p>
                    <a:p>
                      <a:pPr algn="l">
                        <a:lnSpc>
                          <a:spcPts val="3220"/>
                        </a:lnSpc>
                      </a:pPr>
                      <a:r>
                        <a:rPr lang="en-US" sz="2300">
                          <a:solidFill>
                            <a:srgbClr val="FEFEFE"/>
                          </a:solidFill>
                          <a:latin typeface="Clear Sans"/>
                        </a:rPr>
                        <a:t>yeni_model.step() </a:t>
                      </a:r>
                    </a:p>
                    <a:p>
                      <a:pPr algn="l">
                        <a:lnSpc>
                          <a:spcPts val="3220"/>
                        </a:lnSpc>
                      </a:pPr>
                      <a:r>
                        <a:rPr lang="en-US" sz="2300">
                          <a:solidFill>
                            <a:srgbClr val="FEFEFE"/>
                          </a:solidFill>
                          <a:latin typeface="Clear Sans"/>
                        </a:rPr>
                        <a:t>import matplotlib.pyplot as plt </a:t>
                      </a:r>
                    </a:p>
                    <a:p>
                      <a:pPr algn="l">
                        <a:lnSpc>
                          <a:spcPts val="3220"/>
                        </a:lnSpc>
                      </a:pPr>
                      <a:r>
                        <a:rPr lang="en-US" sz="2300">
                          <a:solidFill>
                            <a:srgbClr val="FEFEFE"/>
                          </a:solidFill>
                          <a:latin typeface="Clear Sans"/>
                        </a:rPr>
                        <a:t>etmen_varlik = [a.varlik for a in yeni_model.schedule.agents] </a:t>
                      </a:r>
                    </a:p>
                    <a:p>
                      <a:pPr algn="l">
                        <a:lnSpc>
                          <a:spcPts val="3220"/>
                        </a:lnSpc>
                      </a:pPr>
                      <a:r>
                        <a:rPr lang="en-US" sz="2300">
                          <a:solidFill>
                            <a:srgbClr val="FEFEFE"/>
                          </a:solidFill>
                          <a:latin typeface="Clear Sans"/>
                        </a:rPr>
                        <a:t>plt.hist(agent_varlik)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36757"/>
            <a:ext cx="10257527" cy="0"/>
          </a:xfrm>
          <a:prstGeom prst="line">
            <a:avLst/>
          </a:prstGeom>
          <a:ln w="28575" cap="rnd">
            <a:solidFill>
              <a:srgbClr val="2B4B82"/>
            </a:solidFill>
            <a:prstDash val="solid"/>
            <a:headEnd type="none" w="sm" len="sm"/>
            <a:tailEnd type="none" w="sm" len="sm"/>
          </a:ln>
        </p:spPr>
      </p:sp>
      <p:sp>
        <p:nvSpPr>
          <p:cNvPr id="3" name="Freeform 3"/>
          <p:cNvSpPr/>
          <p:nvPr/>
        </p:nvSpPr>
        <p:spPr>
          <a:xfrm>
            <a:off x="8304024" y="3868098"/>
            <a:ext cx="2332479" cy="2349566"/>
          </a:xfrm>
          <a:custGeom>
            <a:avLst/>
            <a:gdLst/>
            <a:ahLst/>
            <a:cxnLst/>
            <a:rect l="l" t="t" r="r" b="b"/>
            <a:pathLst>
              <a:path w="2332479" h="2349566">
                <a:moveTo>
                  <a:pt x="0" y="0"/>
                </a:moveTo>
                <a:lnTo>
                  <a:pt x="2332479" y="0"/>
                </a:lnTo>
                <a:lnTo>
                  <a:pt x="2332479" y="2349566"/>
                </a:lnTo>
                <a:lnTo>
                  <a:pt x="0" y="234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11191" y="1315606"/>
            <a:ext cx="1935827" cy="1724646"/>
          </a:xfrm>
          <a:custGeom>
            <a:avLst/>
            <a:gdLst/>
            <a:ahLst/>
            <a:cxnLst/>
            <a:rect l="l" t="t" r="r" b="b"/>
            <a:pathLst>
              <a:path w="1935827" h="1724646">
                <a:moveTo>
                  <a:pt x="0" y="0"/>
                </a:moveTo>
                <a:lnTo>
                  <a:pt x="1935828" y="0"/>
                </a:lnTo>
                <a:lnTo>
                  <a:pt x="1935828" y="1724646"/>
                </a:lnTo>
                <a:lnTo>
                  <a:pt x="0" y="172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53032" y="4310816"/>
            <a:ext cx="2130348" cy="1464130"/>
          </a:xfrm>
          <a:custGeom>
            <a:avLst/>
            <a:gdLst/>
            <a:ahLst/>
            <a:cxnLst/>
            <a:rect l="l" t="t" r="r" b="b"/>
            <a:pathLst>
              <a:path w="2130348" h="1464130">
                <a:moveTo>
                  <a:pt x="0" y="0"/>
                </a:moveTo>
                <a:lnTo>
                  <a:pt x="2130348" y="0"/>
                </a:lnTo>
                <a:lnTo>
                  <a:pt x="2130348" y="1464130"/>
                </a:lnTo>
                <a:lnTo>
                  <a:pt x="0" y="1464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61603" y="3919134"/>
            <a:ext cx="2035004" cy="2247494"/>
          </a:xfrm>
          <a:custGeom>
            <a:avLst/>
            <a:gdLst/>
            <a:ahLst/>
            <a:cxnLst/>
            <a:rect l="l" t="t" r="r" b="b"/>
            <a:pathLst>
              <a:path w="2035004" h="2247494">
                <a:moveTo>
                  <a:pt x="0" y="0"/>
                </a:moveTo>
                <a:lnTo>
                  <a:pt x="2035004" y="0"/>
                </a:lnTo>
                <a:lnTo>
                  <a:pt x="2035004" y="2247494"/>
                </a:lnTo>
                <a:lnTo>
                  <a:pt x="0" y="22474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9815" y="7045510"/>
            <a:ext cx="3096780" cy="2212790"/>
          </a:xfrm>
          <a:custGeom>
            <a:avLst/>
            <a:gdLst/>
            <a:ahLst/>
            <a:cxnLst/>
            <a:rect l="l" t="t" r="r" b="b"/>
            <a:pathLst>
              <a:path w="3096780" h="2212790">
                <a:moveTo>
                  <a:pt x="0" y="0"/>
                </a:moveTo>
                <a:lnTo>
                  <a:pt x="3096781" y="0"/>
                </a:lnTo>
                <a:lnTo>
                  <a:pt x="3096781" y="2212790"/>
                </a:lnTo>
                <a:lnTo>
                  <a:pt x="0" y="2212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4802884" y="7045510"/>
            <a:ext cx="2152442" cy="2212790"/>
          </a:xfrm>
          <a:custGeom>
            <a:avLst/>
            <a:gdLst/>
            <a:ahLst/>
            <a:cxnLst/>
            <a:rect l="l" t="t" r="r" b="b"/>
            <a:pathLst>
              <a:path w="2152442" h="2212790">
                <a:moveTo>
                  <a:pt x="0" y="0"/>
                </a:moveTo>
                <a:lnTo>
                  <a:pt x="2152442" y="0"/>
                </a:lnTo>
                <a:lnTo>
                  <a:pt x="2152442" y="2212790"/>
                </a:lnTo>
                <a:lnTo>
                  <a:pt x="0" y="22127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761212" y="1028700"/>
            <a:ext cx="1913988" cy="2298458"/>
          </a:xfrm>
          <a:custGeom>
            <a:avLst/>
            <a:gdLst/>
            <a:ahLst/>
            <a:cxnLst/>
            <a:rect l="l" t="t" r="r" b="b"/>
            <a:pathLst>
              <a:path w="1913988" h="2298458">
                <a:moveTo>
                  <a:pt x="0" y="0"/>
                </a:moveTo>
                <a:lnTo>
                  <a:pt x="1913988" y="0"/>
                </a:lnTo>
                <a:lnTo>
                  <a:pt x="1913988" y="2298458"/>
                </a:lnTo>
                <a:lnTo>
                  <a:pt x="0" y="22984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8438298" y="7045510"/>
            <a:ext cx="2063930" cy="2212790"/>
          </a:xfrm>
          <a:custGeom>
            <a:avLst/>
            <a:gdLst/>
            <a:ahLst/>
            <a:cxnLst/>
            <a:rect l="l" t="t" r="r" b="b"/>
            <a:pathLst>
              <a:path w="2063930" h="2212790">
                <a:moveTo>
                  <a:pt x="0" y="0"/>
                </a:moveTo>
                <a:lnTo>
                  <a:pt x="2063930" y="0"/>
                </a:lnTo>
                <a:lnTo>
                  <a:pt x="2063930" y="2212790"/>
                </a:lnTo>
                <a:lnTo>
                  <a:pt x="0" y="221279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8939529" y="1028700"/>
            <a:ext cx="1061469" cy="2298458"/>
          </a:xfrm>
          <a:custGeom>
            <a:avLst/>
            <a:gdLst/>
            <a:ahLst/>
            <a:cxnLst/>
            <a:rect l="l" t="t" r="r" b="b"/>
            <a:pathLst>
              <a:path w="1061469" h="2298458">
                <a:moveTo>
                  <a:pt x="0" y="0"/>
                </a:moveTo>
                <a:lnTo>
                  <a:pt x="1061469" y="0"/>
                </a:lnTo>
                <a:lnTo>
                  <a:pt x="1061469" y="2298458"/>
                </a:lnTo>
                <a:lnTo>
                  <a:pt x="0" y="229845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2" name="Group 12"/>
          <p:cNvGrpSpPr/>
          <p:nvPr/>
        </p:nvGrpSpPr>
        <p:grpSpPr>
          <a:xfrm>
            <a:off x="1028700" y="3143792"/>
            <a:ext cx="4880374" cy="5262307"/>
            <a:chOff x="0" y="0"/>
            <a:chExt cx="6507166" cy="7016410"/>
          </a:xfrm>
        </p:grpSpPr>
        <p:sp>
          <p:nvSpPr>
            <p:cNvPr id="13" name="TextBox 13"/>
            <p:cNvSpPr txBox="1"/>
            <p:nvPr/>
          </p:nvSpPr>
          <p:spPr>
            <a:xfrm>
              <a:off x="0" y="85725"/>
              <a:ext cx="6507166" cy="3467735"/>
            </a:xfrm>
            <a:prstGeom prst="rect">
              <a:avLst/>
            </a:prstGeom>
          </p:spPr>
          <p:txBody>
            <a:bodyPr lIns="0" tIns="0" rIns="0" bIns="0" rtlCol="0" anchor="t">
              <a:spAutoFit/>
            </a:bodyPr>
            <a:lstStyle/>
            <a:p>
              <a:pPr marL="0" lvl="0" indent="0" algn="l">
                <a:lnSpc>
                  <a:spcPts val="6719"/>
                </a:lnSpc>
              </a:pPr>
              <a:r>
                <a:rPr lang="en-US" sz="6399">
                  <a:solidFill>
                    <a:srgbClr val="F7B4A7"/>
                  </a:solidFill>
                  <a:latin typeface="Clear Sans Bold"/>
                </a:rPr>
                <a:t>Derste Kullanılan Materyaller</a:t>
              </a:r>
            </a:p>
          </p:txBody>
        </p:sp>
        <p:sp>
          <p:nvSpPr>
            <p:cNvPr id="14" name="TextBox 14"/>
            <p:cNvSpPr txBox="1"/>
            <p:nvPr/>
          </p:nvSpPr>
          <p:spPr>
            <a:xfrm>
              <a:off x="0" y="3853686"/>
              <a:ext cx="6507166" cy="3162723"/>
            </a:xfrm>
            <a:prstGeom prst="rect">
              <a:avLst/>
            </a:prstGeom>
          </p:spPr>
          <p:txBody>
            <a:bodyPr lIns="0" tIns="0" rIns="0" bIns="0" rtlCol="0" anchor="t">
              <a:spAutoFit/>
            </a:bodyPr>
            <a:lstStyle/>
            <a:p>
              <a:pPr algn="l">
                <a:lnSpc>
                  <a:spcPts val="3919"/>
                </a:lnSpc>
              </a:pPr>
              <a:r>
                <a:rPr lang="en-US" sz="2799" u="sng">
                  <a:solidFill>
                    <a:srgbClr val="2B4B82"/>
                  </a:solidFill>
                  <a:latin typeface="Clear Sans Bold"/>
                  <a:hlinkClick r:id="rId20" tooltip="https://drive.google.com/drive/folders/1b9_RPHWU5M7NBByP8GSV1hojnZ8M6icF"/>
                </a:rPr>
                <a:t>Derste Kullanılan Materyaller</a:t>
              </a:r>
            </a:p>
            <a:p>
              <a:pPr algn="l">
                <a:lnSpc>
                  <a:spcPts val="3359"/>
                </a:lnSpc>
              </a:pPr>
              <a:endParaRPr lang="en-US" sz="2799" u="sng">
                <a:solidFill>
                  <a:srgbClr val="2B4B82"/>
                </a:solidFill>
                <a:latin typeface="Clear Sans Bold"/>
                <a:hlinkClick r:id="rId20" tooltip="https://drive.google.com/drive/folders/1b9_RPHWU5M7NBByP8GSV1hojnZ8M6icF"/>
              </a:endParaRPr>
            </a:p>
            <a:p>
              <a:pPr algn="l">
                <a:lnSpc>
                  <a:spcPts val="3919"/>
                </a:lnSpc>
              </a:pPr>
              <a:r>
                <a:rPr lang="en-US" sz="2799" u="sng">
                  <a:solidFill>
                    <a:srgbClr val="2B4B82"/>
                  </a:solidFill>
                  <a:latin typeface="Clear Sans Bold"/>
                  <a:hlinkClick r:id="rId20" tooltip="https://drive.google.com/drive/folders/1b9_RPHWU5M7NBByP8GSV1hojnZ8M6icF"/>
                </a:rPr>
                <a:t>Derste Yazdığımız Kodlar Python Ders Videoları</a:t>
              </a:r>
            </a:p>
            <a:p>
              <a:pPr marL="0" lvl="0" indent="0" algn="l">
                <a:lnSpc>
                  <a:spcPts val="3919"/>
                </a:lnSpc>
              </a:pPr>
              <a:endParaRPr lang="en-US" sz="2799" u="sng">
                <a:solidFill>
                  <a:srgbClr val="2B4B82"/>
                </a:solidFill>
                <a:latin typeface="Clear Sans Bold"/>
                <a:hlinkClick r:id="rId20" tooltip="https://drive.google.com/drive/folders/1b9_RPHWU5M7NBByP8GSV1hojnZ8M6icF"/>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8748" y="266700"/>
            <a:ext cx="10847452" cy="10341293"/>
            <a:chOff x="0" y="85725"/>
            <a:chExt cx="14463269" cy="13788389"/>
          </a:xfrm>
        </p:grpSpPr>
        <p:sp>
          <p:nvSpPr>
            <p:cNvPr id="4" name="TextBox 4"/>
            <p:cNvSpPr txBox="1"/>
            <p:nvPr/>
          </p:nvSpPr>
          <p:spPr>
            <a:xfrm>
              <a:off x="0" y="85725"/>
              <a:ext cx="13024306" cy="1145613"/>
            </a:xfrm>
            <a:prstGeom prst="rect">
              <a:avLst/>
            </a:prstGeom>
          </p:spPr>
          <p:txBody>
            <a:bodyPr lIns="0" tIns="0" rIns="0" bIns="0" rtlCol="0" anchor="t">
              <a:spAutoFit/>
            </a:bodyPr>
            <a:lstStyle/>
            <a:p>
              <a:pPr algn="l">
                <a:lnSpc>
                  <a:spcPts val="6719"/>
                </a:lnSpc>
              </a:pPr>
              <a:endParaRPr lang="en-US" sz="6399" dirty="0">
                <a:solidFill>
                  <a:srgbClr val="31356E"/>
                </a:solidFill>
                <a:latin typeface="Clear Sans Bold"/>
              </a:endParaRPr>
            </a:p>
          </p:txBody>
        </p:sp>
        <p:sp>
          <p:nvSpPr>
            <p:cNvPr id="5" name="TextBox 5"/>
            <p:cNvSpPr txBox="1"/>
            <p:nvPr/>
          </p:nvSpPr>
          <p:spPr>
            <a:xfrm>
              <a:off x="0" y="85725"/>
              <a:ext cx="14463269" cy="13788389"/>
            </a:xfrm>
            <a:prstGeom prst="rect">
              <a:avLst/>
            </a:prstGeom>
          </p:spPr>
          <p:txBody>
            <a:bodyPr wrap="square" lIns="0" tIns="0" rIns="0" bIns="0" rtlCol="0" anchor="t">
              <a:spAutoFit/>
            </a:bodyPr>
            <a:lstStyle/>
            <a:p>
              <a:pPr algn="l"/>
              <a:r>
                <a:rPr lang="tr-TR" sz="3200" b="1" i="0" dirty="0">
                  <a:solidFill>
                    <a:srgbClr val="0D0D0D"/>
                  </a:solidFill>
                  <a:effectLst/>
                  <a:latin typeface="ui-sans-serif"/>
                </a:rPr>
                <a:t>2. Etmen Nitelikleri</a:t>
              </a:r>
            </a:p>
            <a:p>
              <a:pPr algn="l">
                <a:buFont typeface="Arial" panose="020B0604020202020204" pitchFamily="34" charset="0"/>
                <a:buChar char="•"/>
              </a:pPr>
              <a:r>
                <a:rPr lang="tr-TR" sz="3200" b="1" i="0" dirty="0">
                  <a:solidFill>
                    <a:srgbClr val="0D0D0D"/>
                  </a:solidFill>
                  <a:effectLst/>
                  <a:latin typeface="ui-sans-serif"/>
                </a:rPr>
                <a:t>Kapı Etmeni:</a:t>
              </a:r>
              <a:r>
                <a:rPr lang="tr-TR" sz="3200" b="0" i="0" dirty="0">
                  <a:solidFill>
                    <a:srgbClr val="0D0D0D"/>
                  </a:solidFill>
                  <a:effectLst/>
                  <a:latin typeface="ui-sans-serif"/>
                </a:rPr>
                <a:t> Bu etmen, öğrencilerin giriş çıkış saatlerini kayıt altına alır. Parametreleri arasında öğrencilerin adları, sınıfları ve giriş/çıkış saatleri bulunur.</a:t>
              </a:r>
            </a:p>
            <a:p>
              <a:pPr algn="l">
                <a:buFont typeface="Arial" panose="020B0604020202020204" pitchFamily="34" charset="0"/>
                <a:buChar char="•"/>
              </a:pPr>
              <a:r>
                <a:rPr lang="tr-TR" sz="3200" b="1" i="0" dirty="0">
                  <a:solidFill>
                    <a:srgbClr val="0D0D0D"/>
                  </a:solidFill>
                  <a:effectLst/>
                  <a:latin typeface="ui-sans-serif"/>
                </a:rPr>
                <a:t>Yemek Etmeni:</a:t>
              </a:r>
              <a:r>
                <a:rPr lang="tr-TR" sz="3200" b="0" i="0" dirty="0">
                  <a:solidFill>
                    <a:srgbClr val="0D0D0D"/>
                  </a:solidFill>
                  <a:effectLst/>
                  <a:latin typeface="ui-sans-serif"/>
                </a:rPr>
                <a:t> Yemeklerin sıcaklığını ve kalitesini kontrol eder. Parametreleri yemek isimleri, sıcaklık dereceleri ve kalite ölçütleridir.</a:t>
              </a:r>
            </a:p>
            <a:p>
              <a:pPr algn="l">
                <a:buFont typeface="Arial" panose="020B0604020202020204" pitchFamily="34" charset="0"/>
                <a:buChar char="•"/>
              </a:pPr>
              <a:endParaRPr lang="tr-TR" sz="3200" b="0" i="0" dirty="0">
                <a:solidFill>
                  <a:srgbClr val="0D0D0D"/>
                </a:solidFill>
                <a:effectLst/>
                <a:latin typeface="ui-sans-serif"/>
              </a:endParaRPr>
            </a:p>
            <a:p>
              <a:pPr algn="l"/>
              <a:r>
                <a:rPr lang="tr-TR" sz="3200" b="1" i="0" dirty="0">
                  <a:solidFill>
                    <a:srgbClr val="0D0D0D"/>
                  </a:solidFill>
                  <a:effectLst/>
                  <a:latin typeface="ui-sans-serif"/>
                </a:rPr>
                <a:t>3. Etmen Eylemleri</a:t>
              </a:r>
            </a:p>
            <a:p>
              <a:pPr algn="l">
                <a:buFont typeface="Arial" panose="020B0604020202020204" pitchFamily="34" charset="0"/>
                <a:buChar char="•"/>
              </a:pPr>
              <a:r>
                <a:rPr lang="tr-TR" sz="3200" b="1" i="0" dirty="0">
                  <a:solidFill>
                    <a:srgbClr val="0D0D0D"/>
                  </a:solidFill>
                  <a:effectLst/>
                  <a:latin typeface="ui-sans-serif"/>
                </a:rPr>
                <a:t>Kapı Etmeni:</a:t>
              </a:r>
              <a:r>
                <a:rPr lang="tr-TR" sz="3200" b="0" i="0" dirty="0">
                  <a:solidFill>
                    <a:srgbClr val="0D0D0D"/>
                  </a:solidFill>
                  <a:effectLst/>
                  <a:latin typeface="ui-sans-serif"/>
                </a:rPr>
                <a:t> Öğrenciler yemekhaneye girerken onların isimlerini ve saatlerini kaydeder. Eğer bir öğrenci ders saatinde yemekhaneye giriyorsa, bir uyarı verir.</a:t>
              </a:r>
            </a:p>
            <a:p>
              <a:pPr algn="l">
                <a:buFont typeface="Arial" panose="020B0604020202020204" pitchFamily="34" charset="0"/>
                <a:buChar char="•"/>
              </a:pPr>
              <a:r>
                <a:rPr lang="tr-TR" sz="3200" b="1" i="0" dirty="0">
                  <a:solidFill>
                    <a:srgbClr val="0D0D0D"/>
                  </a:solidFill>
                  <a:effectLst/>
                  <a:latin typeface="ui-sans-serif"/>
                </a:rPr>
                <a:t>Yemek Etmeni:</a:t>
              </a:r>
              <a:r>
                <a:rPr lang="tr-TR" sz="3200" b="0" i="0" dirty="0">
                  <a:solidFill>
                    <a:srgbClr val="0D0D0D"/>
                  </a:solidFill>
                  <a:effectLst/>
                  <a:latin typeface="ui-sans-serif"/>
                </a:rPr>
                <a:t> Yemeklerin sıcaklıklarını düzenli olarak ölçer ve eğer bir yemek soğumuşsa mutfağa haber verir.</a:t>
              </a:r>
            </a:p>
            <a:p>
              <a:pPr algn="l">
                <a:buFont typeface="Arial" panose="020B0604020202020204" pitchFamily="34" charset="0"/>
                <a:buChar char="•"/>
              </a:pPr>
              <a:endParaRPr lang="tr-TR" sz="3200" b="0" i="0" dirty="0">
                <a:solidFill>
                  <a:srgbClr val="0D0D0D"/>
                </a:solidFill>
                <a:effectLst/>
                <a:latin typeface="ui-sans-serif"/>
              </a:endParaRPr>
            </a:p>
            <a:p>
              <a:pPr algn="l"/>
              <a:r>
                <a:rPr lang="tr-TR" sz="3200" b="1" i="0" dirty="0">
                  <a:solidFill>
                    <a:srgbClr val="0D0D0D"/>
                  </a:solidFill>
                  <a:effectLst/>
                  <a:latin typeface="ui-sans-serif"/>
                </a:rPr>
                <a:t>4. Çevre</a:t>
              </a:r>
            </a:p>
            <a:p>
              <a:pPr algn="l">
                <a:buFont typeface="Arial" panose="020B0604020202020204" pitchFamily="34" charset="0"/>
                <a:buChar char="•"/>
              </a:pPr>
              <a:r>
                <a:rPr lang="tr-TR" sz="3200" b="1" i="0" dirty="0">
                  <a:solidFill>
                    <a:srgbClr val="0D0D0D"/>
                  </a:solidFill>
                  <a:effectLst/>
                  <a:latin typeface="ui-sans-serif"/>
                </a:rPr>
                <a:t>Yemekhane:</a:t>
              </a:r>
              <a:r>
                <a:rPr lang="tr-TR" sz="3200" b="0" i="0" dirty="0">
                  <a:solidFill>
                    <a:srgbClr val="0D0D0D"/>
                  </a:solidFill>
                  <a:effectLst/>
                  <a:latin typeface="ui-sans-serif"/>
                </a:rPr>
                <a:t> Etmenlerin çalıştığı ortamdır. Bu ortamın belirli kuralları ve sınırları vardır. Örneğin, yemek saatleri belirlenmiştir ve yemekhanenin belirli alanlarında öğrencilerin oturmasına izin verilir.</a:t>
              </a:r>
            </a:p>
            <a:p>
              <a:pPr algn="l"/>
              <a:endParaRPr lang="tr-TR" sz="3200" b="0" i="0" dirty="0">
                <a:solidFill>
                  <a:srgbClr val="0D0D0D"/>
                </a:solidFill>
                <a:effectLst/>
                <a:latin typeface="ui-sans-serif"/>
              </a:endParaRPr>
            </a:p>
          </p:txBody>
        </p:sp>
      </p:grpSp>
    </p:spTree>
    <p:extLst>
      <p:ext uri="{BB962C8B-B14F-4D97-AF65-F5344CB8AC3E}">
        <p14:creationId xmlns:p14="http://schemas.microsoft.com/office/powerpoint/2010/main" val="210029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8748" y="266700"/>
            <a:ext cx="10847452" cy="9848850"/>
            <a:chOff x="0" y="85725"/>
            <a:chExt cx="14463269" cy="13131796"/>
          </a:xfrm>
        </p:grpSpPr>
        <p:sp>
          <p:nvSpPr>
            <p:cNvPr id="4" name="TextBox 4"/>
            <p:cNvSpPr txBox="1"/>
            <p:nvPr/>
          </p:nvSpPr>
          <p:spPr>
            <a:xfrm>
              <a:off x="0" y="85725"/>
              <a:ext cx="13024306" cy="1145613"/>
            </a:xfrm>
            <a:prstGeom prst="rect">
              <a:avLst/>
            </a:prstGeom>
          </p:spPr>
          <p:txBody>
            <a:bodyPr lIns="0" tIns="0" rIns="0" bIns="0" rtlCol="0" anchor="t">
              <a:spAutoFit/>
            </a:bodyPr>
            <a:lstStyle/>
            <a:p>
              <a:pPr algn="l">
                <a:lnSpc>
                  <a:spcPts val="6719"/>
                </a:lnSpc>
              </a:pPr>
              <a:endParaRPr lang="en-US" sz="6399" dirty="0">
                <a:solidFill>
                  <a:srgbClr val="31356E"/>
                </a:solidFill>
                <a:latin typeface="Clear Sans Bold"/>
              </a:endParaRPr>
            </a:p>
          </p:txBody>
        </p:sp>
        <p:sp>
          <p:nvSpPr>
            <p:cNvPr id="5" name="TextBox 5"/>
            <p:cNvSpPr txBox="1"/>
            <p:nvPr/>
          </p:nvSpPr>
          <p:spPr>
            <a:xfrm>
              <a:off x="0" y="85725"/>
              <a:ext cx="14463269" cy="13131796"/>
            </a:xfrm>
            <a:prstGeom prst="rect">
              <a:avLst/>
            </a:prstGeom>
          </p:spPr>
          <p:txBody>
            <a:bodyPr wrap="square" lIns="0" tIns="0" rIns="0" bIns="0" rtlCol="0" anchor="t">
              <a:spAutoFit/>
            </a:bodyPr>
            <a:lstStyle/>
            <a:p>
              <a:pPr algn="l"/>
              <a:r>
                <a:rPr lang="tr-TR" sz="3200" b="1" i="0" dirty="0">
                  <a:solidFill>
                    <a:srgbClr val="0D0D0D"/>
                  </a:solidFill>
                  <a:effectLst/>
                  <a:latin typeface="ui-sans-serif"/>
                </a:rPr>
                <a:t>Nasıl Çalışır?</a:t>
              </a:r>
            </a:p>
            <a:p>
              <a:pPr algn="l"/>
              <a:r>
                <a:rPr lang="tr-TR" sz="3200" b="0" i="0" dirty="0">
                  <a:solidFill>
                    <a:srgbClr val="0D0D0D"/>
                  </a:solidFill>
                  <a:effectLst/>
                  <a:latin typeface="ui-sans-serif"/>
                </a:rPr>
                <a:t>Öğle yemeği saati geldiğinde:</a:t>
              </a:r>
            </a:p>
            <a:p>
              <a:pPr algn="l">
                <a:buFont typeface="+mj-lt"/>
                <a:buAutoNum type="arabicPeriod"/>
              </a:pPr>
              <a:r>
                <a:rPr lang="tr-TR" sz="3200" b="1" i="0" dirty="0">
                  <a:solidFill>
                    <a:srgbClr val="0D0D0D"/>
                  </a:solidFill>
                  <a:effectLst/>
                  <a:latin typeface="ui-sans-serif"/>
                </a:rPr>
                <a:t>Kapı Etmeni</a:t>
              </a:r>
              <a:r>
                <a:rPr lang="tr-TR" sz="3200" b="0" i="0" dirty="0">
                  <a:solidFill>
                    <a:srgbClr val="0D0D0D"/>
                  </a:solidFill>
                  <a:effectLst/>
                  <a:latin typeface="ui-sans-serif"/>
                </a:rPr>
                <a:t> girişte öğrencileri karşılar ve kimin yemekhaneye girdiğini kaydeder.</a:t>
              </a:r>
            </a:p>
            <a:p>
              <a:pPr algn="l">
                <a:buFont typeface="+mj-lt"/>
                <a:buAutoNum type="arabicPeriod"/>
              </a:pPr>
              <a:r>
                <a:rPr lang="tr-TR" sz="3200" b="1" i="0" dirty="0">
                  <a:solidFill>
                    <a:srgbClr val="0D0D0D"/>
                  </a:solidFill>
                  <a:effectLst/>
                  <a:latin typeface="ui-sans-serif"/>
                </a:rPr>
                <a:t>Yemek Etmeni</a:t>
              </a:r>
              <a:r>
                <a:rPr lang="tr-TR" sz="3200" b="0" i="0" dirty="0">
                  <a:solidFill>
                    <a:srgbClr val="0D0D0D"/>
                  </a:solidFill>
                  <a:effectLst/>
                  <a:latin typeface="ui-sans-serif"/>
                </a:rPr>
                <a:t> yemek tezgahındaki yemeklerin sıcaklığını kontrol eder ve gerekli ayarlamaları yapar.</a:t>
              </a:r>
            </a:p>
            <a:p>
              <a:pPr algn="l">
                <a:buFont typeface="+mj-lt"/>
                <a:buAutoNum type="arabicPeriod"/>
              </a:pPr>
              <a:r>
                <a:rPr lang="tr-TR" sz="3200" b="1" i="0" dirty="0">
                  <a:solidFill>
                    <a:srgbClr val="0D0D0D"/>
                  </a:solidFill>
                  <a:effectLst/>
                  <a:latin typeface="ui-sans-serif"/>
                </a:rPr>
                <a:t>Temizlik Etmeni</a:t>
              </a:r>
              <a:r>
                <a:rPr lang="tr-TR" sz="3200" b="0" i="0" dirty="0">
                  <a:solidFill>
                    <a:srgbClr val="0D0D0D"/>
                  </a:solidFill>
                  <a:effectLst/>
                  <a:latin typeface="ui-sans-serif"/>
                </a:rPr>
                <a:t> öğrenciler yemeğini bitirdikten sonra masaların temiz olup olmadığını kontrol eder ve kirli masaları temizlemek için temizlik ekibine haber verir.</a:t>
              </a:r>
            </a:p>
            <a:p>
              <a:pPr algn="l"/>
              <a:r>
                <a:rPr lang="tr-TR" sz="3200" b="0" i="0" dirty="0">
                  <a:solidFill>
                    <a:srgbClr val="0D0D0D"/>
                  </a:solidFill>
                  <a:effectLst/>
                  <a:latin typeface="ui-sans-serif"/>
                </a:rPr>
                <a:t>Bu şekilde, her etmen belirli bir görevi yerine getirir ve diğer etmenlerle işbirliği yaparak yemekhanenin daha düzenli ve verimli çalışmasını sağlar.</a:t>
              </a:r>
            </a:p>
            <a:p>
              <a:pPr algn="l"/>
              <a:endParaRPr lang="tr-TR" sz="3200" b="0" i="0" dirty="0">
                <a:solidFill>
                  <a:srgbClr val="0D0D0D"/>
                </a:solidFill>
                <a:effectLst/>
                <a:latin typeface="ui-sans-serif"/>
              </a:endParaRPr>
            </a:p>
            <a:p>
              <a:pPr algn="l"/>
              <a:r>
                <a:rPr lang="tr-TR" sz="3200" b="1" i="0" dirty="0">
                  <a:solidFill>
                    <a:srgbClr val="0D0D0D"/>
                  </a:solidFill>
                  <a:effectLst/>
                  <a:latin typeface="ui-sans-serif"/>
                </a:rPr>
                <a:t>Sonuç</a:t>
              </a:r>
            </a:p>
            <a:p>
              <a:pPr algn="l"/>
              <a:r>
                <a:rPr lang="tr-TR" sz="3200" b="0" i="0" dirty="0">
                  <a:solidFill>
                    <a:srgbClr val="0D0D0D"/>
                  </a:solidFill>
                  <a:effectLst/>
                  <a:latin typeface="ui-sans-serif"/>
                </a:rPr>
                <a:t>Bu örnekle, etmen tabanlı öğrenmenin nasıl çalıştığını ve etmenlerin birlikte nasıl görev yaptığını ortaokul öğrencilerinin anlayabileceği şekilde açıklamış olduk. Bu yöntem, karmaşık problemleri çözmek ve görevleri daha verimli bir şekilde yönetmek için kullanılır.</a:t>
              </a:r>
            </a:p>
            <a:p>
              <a:pPr algn="l"/>
              <a:endParaRPr lang="tr-TR" sz="3200" b="0" i="0" dirty="0">
                <a:solidFill>
                  <a:srgbClr val="0D0D0D"/>
                </a:solidFill>
                <a:effectLst/>
                <a:latin typeface="ui-sans-serif"/>
              </a:endParaRPr>
            </a:p>
          </p:txBody>
        </p:sp>
      </p:grpSp>
    </p:spTree>
    <p:extLst>
      <p:ext uri="{BB962C8B-B14F-4D97-AF65-F5344CB8AC3E}">
        <p14:creationId xmlns:p14="http://schemas.microsoft.com/office/powerpoint/2010/main" val="178055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700648" y="354104"/>
            <a:ext cx="10886705" cy="5168898"/>
          </a:xfrm>
          <a:custGeom>
            <a:avLst/>
            <a:gdLst/>
            <a:ahLst/>
            <a:cxnLst/>
            <a:rect l="l" t="t" r="r" b="b"/>
            <a:pathLst>
              <a:path w="10886705" h="5168898">
                <a:moveTo>
                  <a:pt x="0" y="0"/>
                </a:moveTo>
                <a:lnTo>
                  <a:pt x="10886704" y="0"/>
                </a:lnTo>
                <a:lnTo>
                  <a:pt x="10886704" y="5168898"/>
                </a:lnTo>
                <a:lnTo>
                  <a:pt x="0" y="5168898"/>
                </a:lnTo>
                <a:lnTo>
                  <a:pt x="0" y="0"/>
                </a:lnTo>
                <a:close/>
              </a:path>
            </a:pathLst>
          </a:custGeom>
          <a:blipFill>
            <a:blip r:embed="rId2"/>
            <a:stretch>
              <a:fillRect/>
            </a:stretch>
          </a:blipFill>
        </p:spPr>
      </p:sp>
      <p:sp>
        <p:nvSpPr>
          <p:cNvPr id="3" name="TextBox 3"/>
          <p:cNvSpPr txBox="1"/>
          <p:nvPr/>
        </p:nvSpPr>
        <p:spPr>
          <a:xfrm>
            <a:off x="1028700" y="5652782"/>
            <a:ext cx="16230600" cy="4098290"/>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Şekil 6.1’den anlaşılacağı üzere bir etmen, çevresiyle etkileşim sonucunda elde ettiği bulgulara göre dönütlerde (yani eylemlerde) bulunabilecek şekilde tasarlanmaktadır. Bir etmenin eylemlerine karar verme aşamasında içerisinde bulunduğu durum ve çevreden aldığı ödül / ceza dönütleri etkili olmakta, bunlar gelecek durumları da yönlendirmektedir. Buradan hareketle, özellikle kolektif, çok sayıda unsurun bir araya gelerek çözüm üretmesi gereken problem durumlarında birden fazla etmen de kullanılabilmektedir. Genel olarak bu yöndeki Yapay Zekâ tabanlı çözüm yaklaşımlarına Etmen Tabanlı Yapay Zekâ, bu yöndeki çözüm süreçlerinin tasarımına da Etmen Tabanlı Modelleme adı verilmektedir.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41563" y="2794708"/>
            <a:ext cx="12404873" cy="4697583"/>
          </a:xfrm>
          <a:custGeom>
            <a:avLst/>
            <a:gdLst/>
            <a:ahLst/>
            <a:cxnLst/>
            <a:rect l="l" t="t" r="r" b="b"/>
            <a:pathLst>
              <a:path w="12404873" h="4697583">
                <a:moveTo>
                  <a:pt x="0" y="0"/>
                </a:moveTo>
                <a:lnTo>
                  <a:pt x="12404874" y="0"/>
                </a:lnTo>
                <a:lnTo>
                  <a:pt x="12404874" y="4697584"/>
                </a:lnTo>
                <a:lnTo>
                  <a:pt x="0" y="4697584"/>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578269"/>
            <a:ext cx="9768230" cy="5246031"/>
            <a:chOff x="0" y="0"/>
            <a:chExt cx="13024306" cy="6994708"/>
          </a:xfrm>
        </p:grpSpPr>
        <p:sp>
          <p:nvSpPr>
            <p:cNvPr id="4" name="TextBox 4"/>
            <p:cNvSpPr txBox="1"/>
            <p:nvPr/>
          </p:nvSpPr>
          <p:spPr>
            <a:xfrm>
              <a:off x="0" y="85725"/>
              <a:ext cx="13024306" cy="34677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Etmen Tabanlı Modellemede Problem Tasarımı </a:t>
              </a:r>
            </a:p>
          </p:txBody>
        </p:sp>
        <p:sp>
          <p:nvSpPr>
            <p:cNvPr id="5" name="TextBox 5"/>
            <p:cNvSpPr txBox="1"/>
            <p:nvPr/>
          </p:nvSpPr>
          <p:spPr>
            <a:xfrm>
              <a:off x="0" y="4292571"/>
              <a:ext cx="12478551" cy="2702137"/>
            </a:xfrm>
            <a:prstGeom prst="rect">
              <a:avLst/>
            </a:prstGeom>
          </p:spPr>
          <p:txBody>
            <a:bodyPr lIns="0" tIns="0" rIns="0" bIns="0" rtlCol="0" anchor="t">
              <a:spAutoFit/>
            </a:bodyPr>
            <a:lstStyle/>
            <a:p>
              <a:pPr algn="l">
                <a:lnSpc>
                  <a:spcPts val="4060"/>
                </a:lnSpc>
              </a:pPr>
              <a:r>
                <a:rPr lang="en-US" sz="2900">
                  <a:solidFill>
                    <a:srgbClr val="2B4B82"/>
                  </a:solidFill>
                  <a:latin typeface="Clear Sans"/>
                </a:rPr>
                <a:t>Etmen tabanlı çözümlerin çalışacağı problemlerde, etkin çözüm elde etmek adına birtakım faktörlerin / bileşenlerin dikkate alınması ve bunlar altında tanımlamalar yapılması gerekmektedir.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3013</Words>
  <Application>Microsoft Office PowerPoint</Application>
  <PresentationFormat>Özel</PresentationFormat>
  <Paragraphs>191</Paragraphs>
  <Slides>46</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46</vt:i4>
      </vt:variant>
    </vt:vector>
  </HeadingPairs>
  <TitlesOfParts>
    <vt:vector size="52" baseType="lpstr">
      <vt:lpstr>Arial</vt:lpstr>
      <vt:lpstr>ui-sans-serif</vt:lpstr>
      <vt:lpstr>Clear Sans</vt:lpstr>
      <vt:lpstr>Clear Sans Bold</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Ders 6:  Etmen Tabanlı Modelleme</dc:title>
  <cp:lastModifiedBy>SEMA NUR EKMEKCİ</cp:lastModifiedBy>
  <cp:revision>21</cp:revision>
  <dcterms:created xsi:type="dcterms:W3CDTF">2006-08-16T00:00:00Z</dcterms:created>
  <dcterms:modified xsi:type="dcterms:W3CDTF">2024-05-28T14:32:54Z</dcterms:modified>
  <dc:identifier>DAGGQdDEEf8</dc:identifier>
</cp:coreProperties>
</file>